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9" name="Shape 89"/>
          <p:cNvSpPr/>
          <p:nvPr>
            <p:ph type="sldImg"/>
          </p:nvPr>
        </p:nvSpPr>
        <p:spPr>
          <a:xfrm>
            <a:off x="1143000" y="685800"/>
            <a:ext cx="4572000" cy="3429000"/>
          </a:xfrm>
          <a:prstGeom prst="rect">
            <a:avLst/>
          </a:prstGeom>
        </p:spPr>
        <p:txBody>
          <a:bodyPr/>
          <a:lstStyle/>
          <a:p>
            <a:pPr/>
          </a:p>
        </p:txBody>
      </p:sp>
      <p:sp>
        <p:nvSpPr>
          <p:cNvPr id="90" name="Shape 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252222">
              <a:alpha val="95000"/>
            </a:srgbClr>
          </a:solidFill>
          <a:ln w="12700">
            <a:miter lim="400000"/>
          </a:ln>
        </p:spPr>
        <p:txBody>
          <a:bodyPr lIns="45719" rIns="45719"/>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pic>
        <p:nvPicPr>
          <p:cNvPr id="27"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28" name="Shape 0"/>
          <p:cNvSpPr/>
          <p:nvPr/>
        </p:nvSpPr>
        <p:spPr>
          <a:xfrm>
            <a:off x="0" y="0"/>
            <a:ext cx="14630400" cy="8229600"/>
          </a:xfrm>
          <a:prstGeom prst="rect">
            <a:avLst/>
          </a:prstGeom>
          <a:solidFill>
            <a:srgbClr val="252222">
              <a:alpha val="95000"/>
            </a:srgbClr>
          </a:solidFill>
          <a:ln w="12700">
            <a:miter lim="400000"/>
          </a:ln>
        </p:spPr>
        <p:txBody>
          <a:bodyPr lIns="45719" rIns="45719"/>
          <a:lstStyle/>
          <a:p>
            <a:pP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pic>
        <p:nvPicPr>
          <p:cNvPr id="36"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37" name="Shape 0"/>
          <p:cNvSpPr/>
          <p:nvPr/>
        </p:nvSpPr>
        <p:spPr>
          <a:xfrm>
            <a:off x="0" y="0"/>
            <a:ext cx="14630400" cy="8229600"/>
          </a:xfrm>
          <a:prstGeom prst="rect">
            <a:avLst/>
          </a:prstGeom>
          <a:solidFill>
            <a:srgbClr val="252222">
              <a:alpha val="95000"/>
            </a:srgbClr>
          </a:solidFill>
          <a:ln w="12700">
            <a:miter lim="400000"/>
          </a:ln>
        </p:spPr>
        <p:txBody>
          <a:bodyPr lIns="45719" rIns="45719"/>
          <a:lstStyle/>
          <a:p>
            <a:pP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pic>
        <p:nvPicPr>
          <p:cNvPr id="45"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46" name="Shape 0"/>
          <p:cNvSpPr/>
          <p:nvPr/>
        </p:nvSpPr>
        <p:spPr>
          <a:xfrm>
            <a:off x="0" y="0"/>
            <a:ext cx="14630400" cy="8229600"/>
          </a:xfrm>
          <a:prstGeom prst="rect">
            <a:avLst/>
          </a:prstGeom>
          <a:solidFill>
            <a:srgbClr val="252222">
              <a:alpha val="95000"/>
            </a:srgbClr>
          </a:solidFill>
          <a:ln w="12700">
            <a:miter lim="400000"/>
          </a:ln>
        </p:spPr>
        <p:txBody>
          <a:bodyPr lIns="45719" rIns="45719"/>
          <a:lstStyle/>
          <a:p>
            <a:pPr/>
          </a:p>
        </p:txBody>
      </p:sp>
      <p:sp>
        <p:nvSpPr>
          <p:cNvPr id="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pic>
        <p:nvPicPr>
          <p:cNvPr id="54"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55" name="Shape 0"/>
          <p:cNvSpPr/>
          <p:nvPr/>
        </p:nvSpPr>
        <p:spPr>
          <a:xfrm>
            <a:off x="0" y="0"/>
            <a:ext cx="14630400" cy="8229600"/>
          </a:xfrm>
          <a:prstGeom prst="rect">
            <a:avLst/>
          </a:prstGeom>
          <a:solidFill>
            <a:srgbClr val="252222">
              <a:alpha val="95000"/>
            </a:srgbClr>
          </a:solidFill>
          <a:ln w="12700">
            <a:miter lim="400000"/>
          </a:ln>
        </p:spPr>
        <p:txBody>
          <a:bodyPr lIns="45719" rIns="45719"/>
          <a:lstStyle/>
          <a:p>
            <a:pP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pic>
        <p:nvPicPr>
          <p:cNvPr id="63"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64" name="Shape 0"/>
          <p:cNvSpPr/>
          <p:nvPr/>
        </p:nvSpPr>
        <p:spPr>
          <a:xfrm>
            <a:off x="0" y="0"/>
            <a:ext cx="14630400" cy="8229600"/>
          </a:xfrm>
          <a:prstGeom prst="rect">
            <a:avLst/>
          </a:prstGeom>
          <a:solidFill>
            <a:srgbClr val="252222">
              <a:alpha val="95000"/>
            </a:srgbClr>
          </a:solidFill>
          <a:ln w="12700">
            <a:miter lim="400000"/>
          </a:ln>
        </p:spPr>
        <p:txBody>
          <a:bodyPr lIns="45719" rIns="45719"/>
          <a:lstStyle/>
          <a:p>
            <a:pPr/>
          </a:p>
        </p:txBody>
      </p:sp>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pic>
        <p:nvPicPr>
          <p:cNvPr id="72"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73" name="Shape 0"/>
          <p:cNvSpPr/>
          <p:nvPr/>
        </p:nvSpPr>
        <p:spPr>
          <a:xfrm>
            <a:off x="0" y="0"/>
            <a:ext cx="14630400" cy="8229600"/>
          </a:xfrm>
          <a:prstGeom prst="rect">
            <a:avLst/>
          </a:prstGeom>
          <a:solidFill>
            <a:srgbClr val="252222">
              <a:alpha val="95000"/>
            </a:srgbClr>
          </a:solidFill>
          <a:ln w="12700">
            <a:miter lim="400000"/>
          </a:ln>
        </p:spPr>
        <p:txBody>
          <a:bodyPr lIns="45719" rIns="45719"/>
          <a:lstStyle/>
          <a:p>
            <a:pP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pic>
        <p:nvPicPr>
          <p:cNvPr id="81"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82" name="Shape 0"/>
          <p:cNvSpPr/>
          <p:nvPr/>
        </p:nvSpPr>
        <p:spPr>
          <a:xfrm>
            <a:off x="0" y="0"/>
            <a:ext cx="14630400" cy="8229600"/>
          </a:xfrm>
          <a:prstGeom prst="rect">
            <a:avLst/>
          </a:prstGeom>
          <a:solidFill>
            <a:srgbClr val="252222">
              <a:alpha val="95000"/>
            </a:srgbClr>
          </a:solidFill>
          <a:ln w="12700">
            <a:miter lim="400000"/>
          </a:ln>
        </p:spPr>
        <p:txBody>
          <a:bodyPr lIns="45719" rIns="45719"/>
          <a:lstStyle/>
          <a:p>
            <a:pP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j-lt"/>
                <a:ea typeface="+mj-ea"/>
                <a:cs typeface="+mj-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93" name="Text 0"/>
          <p:cNvSpPr txBox="1"/>
          <p:nvPr/>
        </p:nvSpPr>
        <p:spPr>
          <a:xfrm>
            <a:off x="6324124" y="1165979"/>
            <a:ext cx="7468552" cy="12340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900"/>
              </a:lnSpc>
              <a:defRPr b="1" spc="-120" sz="3900">
                <a:solidFill>
                  <a:srgbClr val="FFFFFF"/>
                </a:solidFill>
                <a:latin typeface="Overpass Bold"/>
                <a:ea typeface="Overpass Bold"/>
                <a:cs typeface="Overpass Bold"/>
                <a:sym typeface="Overpass Bold"/>
              </a:defRPr>
            </a:lvl1pPr>
          </a:lstStyle>
          <a:p>
            <a:pPr/>
            <a:r>
              <a:t>Energy Optimization Using Machine Learning</a:t>
            </a:r>
          </a:p>
        </p:txBody>
      </p:sp>
      <p:sp>
        <p:nvSpPr>
          <p:cNvPr id="94" name="Text 1"/>
          <p:cNvSpPr txBox="1"/>
          <p:nvPr/>
        </p:nvSpPr>
        <p:spPr>
          <a:xfrm>
            <a:off x="6324124" y="2756416"/>
            <a:ext cx="7468552" cy="16926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600">
                <a:solidFill>
                  <a:srgbClr val="E5E0DF"/>
                </a:solidFill>
                <a:latin typeface="Overpass"/>
                <a:ea typeface="Overpass"/>
                <a:cs typeface="Overpass"/>
                <a:sym typeface="Overpass"/>
              </a:defRPr>
            </a:lvl1pPr>
          </a:lstStyle>
          <a:p>
            <a:pPr/>
            <a:r>
              <a:t>Welcome! This presentation explores the transformative role of machine learning (ML) in energy optimization. As the energy sector evolves, efficiency, cost reduction, and sustainability become paramount. We'll delve into how ML models predict consumption patterns, enhance grid stability, and minimize energy losses, paving the way for a more sustainable and efficient energy future.</a:t>
            </a:r>
          </a:p>
        </p:txBody>
      </p:sp>
      <p:sp>
        <p:nvSpPr>
          <p:cNvPr id="95" name="Text 2"/>
          <p:cNvSpPr txBox="1"/>
          <p:nvPr/>
        </p:nvSpPr>
        <p:spPr>
          <a:xfrm>
            <a:off x="6324124" y="5066108"/>
            <a:ext cx="7468552" cy="13497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600">
                <a:solidFill>
                  <a:srgbClr val="E5E0DF"/>
                </a:solidFill>
                <a:latin typeface="Overpass"/>
                <a:ea typeface="Overpass"/>
                <a:cs typeface="Overpass"/>
                <a:sym typeface="Overpass"/>
              </a:defRPr>
            </a:lvl1pPr>
          </a:lstStyle>
          <a:p>
            <a:pPr/>
            <a:r>
              <a:t>This presentation is structured to provide a clear understanding of how various machine learning models can be applied to address key challenges in energy optimization. We'll start by highlighting the importance of energy optimization and then dive into specific ML models and their performance.</a:t>
            </a:r>
          </a:p>
        </p:txBody>
      </p:sp>
      <p:sp>
        <p:nvSpPr>
          <p:cNvPr id="96" name="Shape 3"/>
          <p:cNvSpPr/>
          <p:nvPr/>
        </p:nvSpPr>
        <p:spPr>
          <a:xfrm>
            <a:off x="6324124" y="6702742"/>
            <a:ext cx="344687" cy="344687"/>
          </a:xfrm>
          <a:prstGeom prst="roundRect">
            <a:avLst>
              <a:gd name="adj" fmla="val 50000"/>
            </a:avLst>
          </a:prstGeom>
          <a:ln w="7620">
            <a:solidFill>
              <a:srgbClr val="FFFFFF"/>
            </a:solidFill>
          </a:ln>
        </p:spPr>
        <p:txBody>
          <a:bodyPr lIns="45719" rIns="45719"/>
          <a:lstStyle/>
          <a:p>
            <a:pPr/>
          </a:p>
        </p:txBody>
      </p:sp>
      <p:sp>
        <p:nvSpPr>
          <p:cNvPr id="97" name="Anany Shailan 229310172…"/>
          <p:cNvSpPr txBox="1"/>
          <p:nvPr/>
        </p:nvSpPr>
        <p:spPr>
          <a:xfrm>
            <a:off x="11318281" y="7489793"/>
            <a:ext cx="2889422" cy="6251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FFFFFF"/>
                </a:solidFill>
              </a:defRPr>
            </a:pPr>
            <a:r>
              <a:t>Anany Shailan 229310172</a:t>
            </a:r>
          </a:p>
          <a:p>
            <a:pPr>
              <a:defRPr>
                <a:solidFill>
                  <a:srgbClr val="FFFFFF"/>
                </a:solidFill>
              </a:defRPr>
            </a:pPr>
            <a:r>
              <a:t>Om Satyam Panda 229310076</a:t>
            </a:r>
          </a:p>
        </p:txBody>
      </p:sp>
      <p:pic>
        <p:nvPicPr>
          <p:cNvPr id="98" name="Image 0" descr="Image 0"/>
          <p:cNvPicPr>
            <a:picLocks noChangeAspect="1"/>
          </p:cNvPicPr>
          <p:nvPr/>
        </p:nvPicPr>
        <p:blipFill>
          <a:blip r:embed="rId3">
            <a:extLst/>
          </a:blip>
          <a:stretch>
            <a:fillRect/>
          </a:stretch>
        </p:blipFill>
        <p:spPr>
          <a:xfrm>
            <a:off x="0" y="0"/>
            <a:ext cx="5486400" cy="82296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01" name="Text 0"/>
          <p:cNvSpPr txBox="1"/>
          <p:nvPr/>
        </p:nvSpPr>
        <p:spPr>
          <a:xfrm>
            <a:off x="6324124" y="763071"/>
            <a:ext cx="6556022" cy="5129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100"/>
              </a:lnSpc>
              <a:defRPr b="1" spc="-100" sz="3300">
                <a:solidFill>
                  <a:srgbClr val="FFFFFF"/>
                </a:solidFill>
                <a:latin typeface="Overpass Bold"/>
                <a:ea typeface="Overpass Bold"/>
                <a:cs typeface="Overpass Bold"/>
                <a:sym typeface="Overpass Bold"/>
              </a:defRPr>
            </a:lvl1pPr>
          </a:lstStyle>
          <a:p>
            <a:pPr/>
            <a:r>
              <a:t>Importance of Energy Optimization</a:t>
            </a:r>
          </a:p>
        </p:txBody>
      </p:sp>
      <p:sp>
        <p:nvSpPr>
          <p:cNvPr id="102" name="Shape 1"/>
          <p:cNvSpPr/>
          <p:nvPr/>
        </p:nvSpPr>
        <p:spPr>
          <a:xfrm>
            <a:off x="6324124" y="1762243"/>
            <a:ext cx="403861" cy="403861"/>
          </a:xfrm>
          <a:prstGeom prst="roundRect">
            <a:avLst>
              <a:gd name="adj" fmla="val 18671"/>
            </a:avLst>
          </a:prstGeom>
          <a:solidFill>
            <a:srgbClr val="7E023C"/>
          </a:solidFill>
          <a:ln w="7620">
            <a:solidFill>
              <a:srgbClr val="971B55"/>
            </a:solidFill>
          </a:ln>
        </p:spPr>
        <p:txBody>
          <a:bodyPr lIns="45719" rIns="45719"/>
          <a:lstStyle/>
          <a:p>
            <a:pPr/>
          </a:p>
        </p:txBody>
      </p:sp>
      <p:pic>
        <p:nvPicPr>
          <p:cNvPr id="103" name="Image 1" descr="Image 1"/>
          <p:cNvPicPr>
            <a:picLocks noChangeAspect="1"/>
          </p:cNvPicPr>
          <p:nvPr/>
        </p:nvPicPr>
        <p:blipFill>
          <a:blip r:embed="rId3">
            <a:extLst/>
          </a:blip>
          <a:stretch>
            <a:fillRect/>
          </a:stretch>
        </p:blipFill>
        <p:spPr>
          <a:xfrm>
            <a:off x="6399371" y="1805761"/>
            <a:ext cx="253366" cy="316826"/>
          </a:xfrm>
          <a:prstGeom prst="rect">
            <a:avLst/>
          </a:prstGeom>
          <a:ln w="12700">
            <a:miter lim="400000"/>
          </a:ln>
        </p:spPr>
      </p:pic>
      <p:sp>
        <p:nvSpPr>
          <p:cNvPr id="104" name="Text 2"/>
          <p:cNvSpPr txBox="1"/>
          <p:nvPr/>
        </p:nvSpPr>
        <p:spPr>
          <a:xfrm>
            <a:off x="6907410" y="1762243"/>
            <a:ext cx="1425180" cy="2499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b="1" spc="-50" sz="1600">
                <a:solidFill>
                  <a:srgbClr val="E5E0DF"/>
                </a:solidFill>
                <a:latin typeface="Overpass Bold"/>
                <a:ea typeface="Overpass Bold"/>
                <a:cs typeface="Overpass Bold"/>
                <a:sym typeface="Overpass Bold"/>
              </a:defRPr>
            </a:lvl1pPr>
          </a:lstStyle>
          <a:p>
            <a:pPr/>
            <a:r>
              <a:t>Cost Reduction</a:t>
            </a:r>
          </a:p>
        </p:txBody>
      </p:sp>
      <p:sp>
        <p:nvSpPr>
          <p:cNvPr id="105" name="Text 3"/>
          <p:cNvSpPr txBox="1"/>
          <p:nvPr/>
        </p:nvSpPr>
        <p:spPr>
          <a:xfrm>
            <a:off x="6907410" y="2133837"/>
            <a:ext cx="6885266" cy="5438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sz="1400">
                <a:solidFill>
                  <a:srgbClr val="E5E0DF"/>
                </a:solidFill>
                <a:latin typeface="Overpass"/>
                <a:ea typeface="Overpass"/>
                <a:cs typeface="Overpass"/>
                <a:sym typeface="Overpass"/>
              </a:defRPr>
            </a:lvl1pPr>
          </a:lstStyle>
          <a:p>
            <a:pPr/>
            <a:r>
              <a:t>Energy optimization reduces operational costs and eliminates energy waste, leading to significant savings.</a:t>
            </a:r>
          </a:p>
        </p:txBody>
      </p:sp>
      <p:sp>
        <p:nvSpPr>
          <p:cNvPr id="106" name="Shape 4"/>
          <p:cNvSpPr/>
          <p:nvPr/>
        </p:nvSpPr>
        <p:spPr>
          <a:xfrm>
            <a:off x="6324124" y="3089553"/>
            <a:ext cx="403861" cy="403861"/>
          </a:xfrm>
          <a:prstGeom prst="roundRect">
            <a:avLst>
              <a:gd name="adj" fmla="val 18671"/>
            </a:avLst>
          </a:prstGeom>
          <a:solidFill>
            <a:srgbClr val="7E023C"/>
          </a:solidFill>
          <a:ln w="7620">
            <a:solidFill>
              <a:srgbClr val="971B55"/>
            </a:solidFill>
          </a:ln>
        </p:spPr>
        <p:txBody>
          <a:bodyPr lIns="45719" rIns="45719"/>
          <a:lstStyle/>
          <a:p>
            <a:pPr/>
          </a:p>
        </p:txBody>
      </p:sp>
      <p:pic>
        <p:nvPicPr>
          <p:cNvPr id="107" name="Image 2" descr="Image 2"/>
          <p:cNvPicPr>
            <a:picLocks noChangeAspect="1"/>
          </p:cNvPicPr>
          <p:nvPr/>
        </p:nvPicPr>
        <p:blipFill>
          <a:blip r:embed="rId4">
            <a:extLst/>
          </a:blip>
          <a:stretch>
            <a:fillRect/>
          </a:stretch>
        </p:blipFill>
        <p:spPr>
          <a:xfrm>
            <a:off x="6399371" y="3133070"/>
            <a:ext cx="253366" cy="316825"/>
          </a:xfrm>
          <a:prstGeom prst="rect">
            <a:avLst/>
          </a:prstGeom>
          <a:ln w="12700">
            <a:miter lim="400000"/>
          </a:ln>
        </p:spPr>
      </p:pic>
      <p:sp>
        <p:nvSpPr>
          <p:cNvPr id="108" name="Text 5"/>
          <p:cNvSpPr txBox="1"/>
          <p:nvPr/>
        </p:nvSpPr>
        <p:spPr>
          <a:xfrm>
            <a:off x="6907410" y="3089553"/>
            <a:ext cx="1188344"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b="1" spc="-50" sz="1600">
                <a:solidFill>
                  <a:srgbClr val="E5E0DF"/>
                </a:solidFill>
                <a:latin typeface="Overpass Bold"/>
                <a:ea typeface="Overpass Bold"/>
                <a:cs typeface="Overpass Bold"/>
                <a:sym typeface="Overpass Bold"/>
              </a:defRPr>
            </a:lvl1pPr>
          </a:lstStyle>
          <a:p>
            <a:pPr/>
            <a:r>
              <a:t>Grid Stability</a:t>
            </a:r>
          </a:p>
        </p:txBody>
      </p:sp>
      <p:sp>
        <p:nvSpPr>
          <p:cNvPr id="109" name="Text 6"/>
          <p:cNvSpPr txBox="1"/>
          <p:nvPr/>
        </p:nvSpPr>
        <p:spPr>
          <a:xfrm>
            <a:off x="6907410" y="3461146"/>
            <a:ext cx="6885266" cy="5438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sz="1400">
                <a:solidFill>
                  <a:srgbClr val="E5E0DF"/>
                </a:solidFill>
                <a:latin typeface="Overpass"/>
                <a:ea typeface="Overpass"/>
                <a:cs typeface="Overpass"/>
                <a:sym typeface="Overpass"/>
              </a:defRPr>
            </a:lvl1pPr>
          </a:lstStyle>
          <a:p>
            <a:pPr/>
            <a:r>
              <a:t>Optimized energy systems enhance grid stability and ensure reliable energy distribution.</a:t>
            </a:r>
          </a:p>
        </p:txBody>
      </p:sp>
      <p:sp>
        <p:nvSpPr>
          <p:cNvPr id="110" name="Shape 7"/>
          <p:cNvSpPr/>
          <p:nvPr/>
        </p:nvSpPr>
        <p:spPr>
          <a:xfrm>
            <a:off x="6324124" y="4416862"/>
            <a:ext cx="403861" cy="403861"/>
          </a:xfrm>
          <a:prstGeom prst="roundRect">
            <a:avLst>
              <a:gd name="adj" fmla="val 18671"/>
            </a:avLst>
          </a:prstGeom>
          <a:solidFill>
            <a:srgbClr val="7E023C"/>
          </a:solidFill>
          <a:ln w="7620">
            <a:solidFill>
              <a:srgbClr val="971B55"/>
            </a:solidFill>
          </a:ln>
        </p:spPr>
        <p:txBody>
          <a:bodyPr lIns="45719" rIns="45719"/>
          <a:lstStyle/>
          <a:p>
            <a:pPr/>
          </a:p>
        </p:txBody>
      </p:sp>
      <p:pic>
        <p:nvPicPr>
          <p:cNvPr id="111" name="Image 3" descr="Image 3"/>
          <p:cNvPicPr>
            <a:picLocks noChangeAspect="1"/>
          </p:cNvPicPr>
          <p:nvPr/>
        </p:nvPicPr>
        <p:blipFill>
          <a:blip r:embed="rId5">
            <a:extLst/>
          </a:blip>
          <a:stretch>
            <a:fillRect/>
          </a:stretch>
        </p:blipFill>
        <p:spPr>
          <a:xfrm>
            <a:off x="6399371" y="4460378"/>
            <a:ext cx="253366" cy="316826"/>
          </a:xfrm>
          <a:prstGeom prst="rect">
            <a:avLst/>
          </a:prstGeom>
          <a:ln w="12700">
            <a:miter lim="400000"/>
          </a:ln>
        </p:spPr>
      </p:pic>
      <p:sp>
        <p:nvSpPr>
          <p:cNvPr id="112" name="Text 8"/>
          <p:cNvSpPr txBox="1"/>
          <p:nvPr/>
        </p:nvSpPr>
        <p:spPr>
          <a:xfrm>
            <a:off x="6907410" y="4416862"/>
            <a:ext cx="1717974"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b="1" spc="-50" sz="1600">
                <a:solidFill>
                  <a:srgbClr val="E5E0DF"/>
                </a:solidFill>
                <a:latin typeface="Overpass Bold"/>
                <a:ea typeface="Overpass Bold"/>
                <a:cs typeface="Overpass Bold"/>
                <a:sym typeface="Overpass Bold"/>
              </a:defRPr>
            </a:lvl1pPr>
          </a:lstStyle>
          <a:p>
            <a:pPr/>
            <a:r>
              <a:t>Renewable Energy</a:t>
            </a:r>
          </a:p>
        </p:txBody>
      </p:sp>
      <p:sp>
        <p:nvSpPr>
          <p:cNvPr id="113" name="Text 9"/>
          <p:cNvSpPr txBox="1"/>
          <p:nvPr/>
        </p:nvSpPr>
        <p:spPr>
          <a:xfrm>
            <a:off x="6907410" y="4788456"/>
            <a:ext cx="6562218" cy="2644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1400">
                <a:solidFill>
                  <a:srgbClr val="E5E0DF"/>
                </a:solidFill>
                <a:latin typeface="Overpass"/>
                <a:ea typeface="Overpass"/>
                <a:cs typeface="Overpass"/>
                <a:sym typeface="Overpass"/>
              </a:defRPr>
            </a:lvl1pPr>
          </a:lstStyle>
          <a:p>
            <a:pPr/>
            <a:r>
              <a:t>Efficient energy usage supports seamless integration of renewable energy sources.</a:t>
            </a:r>
          </a:p>
        </p:txBody>
      </p:sp>
      <p:sp>
        <p:nvSpPr>
          <p:cNvPr id="114" name="Shape 10"/>
          <p:cNvSpPr/>
          <p:nvPr/>
        </p:nvSpPr>
        <p:spPr>
          <a:xfrm>
            <a:off x="6324124" y="5456992"/>
            <a:ext cx="403861" cy="403861"/>
          </a:xfrm>
          <a:prstGeom prst="roundRect">
            <a:avLst>
              <a:gd name="adj" fmla="val 18671"/>
            </a:avLst>
          </a:prstGeom>
          <a:solidFill>
            <a:srgbClr val="7E023C"/>
          </a:solidFill>
          <a:ln w="7620">
            <a:solidFill>
              <a:srgbClr val="971B55"/>
            </a:solidFill>
          </a:ln>
        </p:spPr>
        <p:txBody>
          <a:bodyPr lIns="45719" rIns="45719"/>
          <a:lstStyle/>
          <a:p>
            <a:pPr/>
          </a:p>
        </p:txBody>
      </p:sp>
      <p:pic>
        <p:nvPicPr>
          <p:cNvPr id="115" name="Image 4" descr="Image 4"/>
          <p:cNvPicPr>
            <a:picLocks noChangeAspect="1"/>
          </p:cNvPicPr>
          <p:nvPr/>
        </p:nvPicPr>
        <p:blipFill>
          <a:blip r:embed="rId6">
            <a:extLst/>
          </a:blip>
          <a:stretch>
            <a:fillRect/>
          </a:stretch>
        </p:blipFill>
        <p:spPr>
          <a:xfrm>
            <a:off x="6399371" y="5500508"/>
            <a:ext cx="253366" cy="316826"/>
          </a:xfrm>
          <a:prstGeom prst="rect">
            <a:avLst/>
          </a:prstGeom>
          <a:ln w="12700">
            <a:miter lim="400000"/>
          </a:ln>
        </p:spPr>
      </p:pic>
      <p:sp>
        <p:nvSpPr>
          <p:cNvPr id="116" name="Text 11"/>
          <p:cNvSpPr txBox="1"/>
          <p:nvPr/>
        </p:nvSpPr>
        <p:spPr>
          <a:xfrm>
            <a:off x="6907410" y="5456992"/>
            <a:ext cx="2008487"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b="1" spc="-50" sz="1600">
                <a:solidFill>
                  <a:srgbClr val="E5E0DF"/>
                </a:solidFill>
                <a:latin typeface="Overpass Bold"/>
                <a:ea typeface="Overpass Bold"/>
                <a:cs typeface="Overpass Bold"/>
                <a:sym typeface="Overpass Bold"/>
              </a:defRPr>
            </a:lvl1pPr>
          </a:lstStyle>
          <a:p>
            <a:pPr/>
            <a:r>
              <a:t>Environmental Impact</a:t>
            </a:r>
          </a:p>
        </p:txBody>
      </p:sp>
      <p:sp>
        <p:nvSpPr>
          <p:cNvPr id="117" name="Text 12"/>
          <p:cNvSpPr txBox="1"/>
          <p:nvPr/>
        </p:nvSpPr>
        <p:spPr>
          <a:xfrm>
            <a:off x="6907410" y="5828586"/>
            <a:ext cx="6885266" cy="5438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sz="1400">
                <a:solidFill>
                  <a:srgbClr val="E5E0DF"/>
                </a:solidFill>
                <a:latin typeface="Overpass"/>
                <a:ea typeface="Overpass"/>
                <a:cs typeface="Overpass"/>
                <a:sym typeface="Overpass"/>
              </a:defRPr>
            </a:lvl1pPr>
          </a:lstStyle>
          <a:p>
            <a:pPr/>
            <a:r>
              <a:t>Minimizing energy consumption reduces the carbon footprint and promotes environmental sustainability.</a:t>
            </a:r>
          </a:p>
        </p:txBody>
      </p:sp>
      <p:sp>
        <p:nvSpPr>
          <p:cNvPr id="118" name="Text 13"/>
          <p:cNvSpPr txBox="1"/>
          <p:nvPr/>
        </p:nvSpPr>
        <p:spPr>
          <a:xfrm>
            <a:off x="6324124" y="6604872"/>
            <a:ext cx="7468552" cy="8232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sz="1400">
                <a:solidFill>
                  <a:srgbClr val="E5E0DF"/>
                </a:solidFill>
                <a:latin typeface="Overpass"/>
                <a:ea typeface="Overpass"/>
                <a:cs typeface="Overpass"/>
                <a:sym typeface="Overpass"/>
              </a:defRPr>
            </a:lvl1pPr>
          </a:lstStyle>
          <a:p>
            <a:pPr/>
            <a:r>
              <a:t>By implementing effective energy optimization strategies, organizations can not only reduce their carbon footprint but also achieve substantial cost savings. The integration of renewable energy sources becomes more viable with optimized energy consumption.</a:t>
            </a:r>
          </a:p>
        </p:txBody>
      </p:sp>
      <p:pic>
        <p:nvPicPr>
          <p:cNvPr id="119" name="Image 0" descr="Image 0"/>
          <p:cNvPicPr>
            <a:picLocks noChangeAspect="1"/>
          </p:cNvPicPr>
          <p:nvPr/>
        </p:nvPicPr>
        <p:blipFill>
          <a:blip r:embed="rId7">
            <a:extLst/>
          </a:blip>
          <a:stretch>
            <a:fillRect/>
          </a:stretch>
        </p:blipFill>
        <p:spPr>
          <a:xfrm>
            <a:off x="0" y="0"/>
            <a:ext cx="5486400" cy="82296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1"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22" name="Text 0"/>
          <p:cNvSpPr txBox="1"/>
          <p:nvPr/>
        </p:nvSpPr>
        <p:spPr>
          <a:xfrm>
            <a:off x="6294952" y="792242"/>
            <a:ext cx="5243665" cy="56234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500"/>
              </a:lnSpc>
              <a:defRPr b="1" spc="-109" sz="3600">
                <a:solidFill>
                  <a:srgbClr val="FFFFFF"/>
                </a:solidFill>
                <a:latin typeface="Overpass Bold"/>
                <a:ea typeface="Overpass Bold"/>
                <a:cs typeface="Overpass Bold"/>
                <a:sym typeface="Overpass Bold"/>
              </a:defRPr>
            </a:lvl1pPr>
          </a:lstStyle>
          <a:p>
            <a:pPr/>
            <a:r>
              <a:t>Role of Machine Learning</a:t>
            </a:r>
          </a:p>
        </p:txBody>
      </p:sp>
      <p:sp>
        <p:nvSpPr>
          <p:cNvPr id="123" name="Shape 1"/>
          <p:cNvSpPr/>
          <p:nvPr/>
        </p:nvSpPr>
        <p:spPr>
          <a:xfrm>
            <a:off x="6294952" y="1664374"/>
            <a:ext cx="147281" cy="720567"/>
          </a:xfrm>
          <a:prstGeom prst="roundRect">
            <a:avLst>
              <a:gd name="adj" fmla="val 50000"/>
            </a:avLst>
          </a:prstGeom>
          <a:solidFill>
            <a:srgbClr val="7E023C"/>
          </a:solidFill>
          <a:ln w="7620">
            <a:solidFill>
              <a:srgbClr val="971B55"/>
            </a:solidFill>
          </a:ln>
        </p:spPr>
        <p:txBody>
          <a:bodyPr lIns="45719" rIns="45719"/>
          <a:lstStyle/>
          <a:p>
            <a:pPr/>
          </a:p>
        </p:txBody>
      </p:sp>
      <p:sp>
        <p:nvSpPr>
          <p:cNvPr id="124" name="Text 2"/>
          <p:cNvSpPr txBox="1"/>
          <p:nvPr/>
        </p:nvSpPr>
        <p:spPr>
          <a:xfrm>
            <a:off x="6736794" y="1664374"/>
            <a:ext cx="1655307"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pc="-55">
                <a:solidFill>
                  <a:srgbClr val="E5E0DF"/>
                </a:solidFill>
                <a:latin typeface="Overpass Bold"/>
                <a:ea typeface="Overpass Bold"/>
                <a:cs typeface="Overpass Bold"/>
                <a:sym typeface="Overpass Bold"/>
              </a:defRPr>
            </a:lvl1pPr>
          </a:lstStyle>
          <a:p>
            <a:pPr/>
            <a:r>
              <a:t>Predict Demand</a:t>
            </a:r>
          </a:p>
        </p:txBody>
      </p:sp>
      <p:sp>
        <p:nvSpPr>
          <p:cNvPr id="125" name="Text 3"/>
          <p:cNvSpPr txBox="1"/>
          <p:nvPr/>
        </p:nvSpPr>
        <p:spPr>
          <a:xfrm>
            <a:off x="6736794" y="2070854"/>
            <a:ext cx="6168511" cy="2876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E5E0DF"/>
                </a:solidFill>
                <a:latin typeface="Overpass"/>
                <a:ea typeface="Overpass"/>
                <a:cs typeface="Overpass"/>
                <a:sym typeface="Overpass"/>
              </a:defRPr>
            </a:lvl1pPr>
          </a:lstStyle>
          <a:p>
            <a:pPr/>
            <a:r>
              <a:t>ML algorithms accurately predict energy demand and supply fluctuations.</a:t>
            </a:r>
          </a:p>
        </p:txBody>
      </p:sp>
      <p:sp>
        <p:nvSpPr>
          <p:cNvPr id="126" name="Shape 4"/>
          <p:cNvSpPr/>
          <p:nvPr/>
        </p:nvSpPr>
        <p:spPr>
          <a:xfrm>
            <a:off x="6589514" y="2581275"/>
            <a:ext cx="147281" cy="720566"/>
          </a:xfrm>
          <a:prstGeom prst="roundRect">
            <a:avLst>
              <a:gd name="adj" fmla="val 50000"/>
            </a:avLst>
          </a:prstGeom>
          <a:solidFill>
            <a:srgbClr val="7E023C"/>
          </a:solidFill>
          <a:ln w="7620">
            <a:solidFill>
              <a:srgbClr val="971B55"/>
            </a:solidFill>
          </a:ln>
        </p:spPr>
        <p:txBody>
          <a:bodyPr lIns="45719" rIns="45719"/>
          <a:lstStyle/>
          <a:p>
            <a:pPr/>
          </a:p>
        </p:txBody>
      </p:sp>
      <p:sp>
        <p:nvSpPr>
          <p:cNvPr id="127" name="Text 5"/>
          <p:cNvSpPr txBox="1"/>
          <p:nvPr/>
        </p:nvSpPr>
        <p:spPr>
          <a:xfrm>
            <a:off x="7031355" y="2581275"/>
            <a:ext cx="2076672"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pc="-55">
                <a:solidFill>
                  <a:srgbClr val="E5E0DF"/>
                </a:solidFill>
                <a:latin typeface="Overpass Bold"/>
                <a:ea typeface="Overpass Bold"/>
                <a:cs typeface="Overpass Bold"/>
                <a:sym typeface="Overpass Bold"/>
              </a:defRPr>
            </a:lvl1pPr>
          </a:lstStyle>
          <a:p>
            <a:pPr/>
            <a:r>
              <a:t>Detect Inefficiencies</a:t>
            </a:r>
          </a:p>
        </p:txBody>
      </p:sp>
      <p:sp>
        <p:nvSpPr>
          <p:cNvPr id="128" name="Text 6"/>
          <p:cNvSpPr txBox="1"/>
          <p:nvPr/>
        </p:nvSpPr>
        <p:spPr>
          <a:xfrm>
            <a:off x="7031355" y="2987754"/>
            <a:ext cx="6228600" cy="2876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sz="1500">
                <a:solidFill>
                  <a:srgbClr val="E5E0DF"/>
                </a:solidFill>
                <a:latin typeface="Overpass"/>
                <a:ea typeface="Overpass"/>
                <a:cs typeface="Overpass"/>
                <a:sym typeface="Overpass"/>
              </a:defRPr>
            </a:lvl1pPr>
          </a:lstStyle>
          <a:p>
            <a:pPr/>
            <a:r>
              <a:t>ML models identify inefficiencies and detect operational faults in real-time.</a:t>
            </a:r>
          </a:p>
        </p:txBody>
      </p:sp>
      <p:sp>
        <p:nvSpPr>
          <p:cNvPr id="129" name="Shape 7"/>
          <p:cNvSpPr/>
          <p:nvPr/>
        </p:nvSpPr>
        <p:spPr>
          <a:xfrm>
            <a:off x="6884075" y="3498174"/>
            <a:ext cx="147281" cy="1034654"/>
          </a:xfrm>
          <a:prstGeom prst="roundRect">
            <a:avLst>
              <a:gd name="adj" fmla="val 50000"/>
            </a:avLst>
          </a:prstGeom>
          <a:solidFill>
            <a:srgbClr val="7E023C"/>
          </a:solidFill>
          <a:ln w="7620">
            <a:solidFill>
              <a:srgbClr val="971B55"/>
            </a:solidFill>
          </a:ln>
        </p:spPr>
        <p:txBody>
          <a:bodyPr lIns="45719" rIns="45719"/>
          <a:lstStyle/>
          <a:p>
            <a:pPr/>
          </a:p>
        </p:txBody>
      </p:sp>
      <p:sp>
        <p:nvSpPr>
          <p:cNvPr id="130" name="Text 8"/>
          <p:cNvSpPr txBox="1"/>
          <p:nvPr/>
        </p:nvSpPr>
        <p:spPr>
          <a:xfrm>
            <a:off x="7325915" y="3498174"/>
            <a:ext cx="1654397"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pc="-55">
                <a:solidFill>
                  <a:srgbClr val="E5E0DF"/>
                </a:solidFill>
                <a:latin typeface="Overpass Bold"/>
                <a:ea typeface="Overpass Bold"/>
                <a:cs typeface="Overpass Bold"/>
                <a:sym typeface="Overpass Bold"/>
              </a:defRPr>
            </a:lvl1pPr>
          </a:lstStyle>
          <a:p>
            <a:pPr/>
            <a:r>
              <a:t>Assess Stability</a:t>
            </a:r>
          </a:p>
        </p:txBody>
      </p:sp>
      <p:sp>
        <p:nvSpPr>
          <p:cNvPr id="131" name="Text 9"/>
          <p:cNvSpPr txBox="1"/>
          <p:nvPr/>
        </p:nvSpPr>
        <p:spPr>
          <a:xfrm>
            <a:off x="7325915" y="3904655"/>
            <a:ext cx="6495932" cy="5924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E5E0DF"/>
                </a:solidFill>
                <a:latin typeface="Overpass"/>
                <a:ea typeface="Overpass"/>
                <a:cs typeface="Overpass"/>
                <a:sym typeface="Overpass"/>
              </a:defRPr>
            </a:lvl1pPr>
          </a:lstStyle>
          <a:p>
            <a:pPr/>
            <a:r>
              <a:t>Machine learning facilitates real-time grid stability assessment, crucial for reliability.</a:t>
            </a:r>
          </a:p>
        </p:txBody>
      </p:sp>
      <p:sp>
        <p:nvSpPr>
          <p:cNvPr id="132" name="Shape 10"/>
          <p:cNvSpPr/>
          <p:nvPr/>
        </p:nvSpPr>
        <p:spPr>
          <a:xfrm>
            <a:off x="7178634" y="4729162"/>
            <a:ext cx="147281" cy="1034654"/>
          </a:xfrm>
          <a:prstGeom prst="roundRect">
            <a:avLst>
              <a:gd name="adj" fmla="val 50000"/>
            </a:avLst>
          </a:prstGeom>
          <a:solidFill>
            <a:srgbClr val="7E023C"/>
          </a:solidFill>
          <a:ln w="7620">
            <a:solidFill>
              <a:srgbClr val="971B55"/>
            </a:solidFill>
          </a:ln>
        </p:spPr>
        <p:txBody>
          <a:bodyPr lIns="45719" rIns="45719"/>
          <a:lstStyle/>
          <a:p>
            <a:pPr/>
          </a:p>
        </p:txBody>
      </p:sp>
      <p:sp>
        <p:nvSpPr>
          <p:cNvPr id="133" name="Text 11"/>
          <p:cNvSpPr txBox="1"/>
          <p:nvPr/>
        </p:nvSpPr>
        <p:spPr>
          <a:xfrm>
            <a:off x="7620475" y="4729162"/>
            <a:ext cx="1780864"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pc="-55">
                <a:solidFill>
                  <a:srgbClr val="E5E0DF"/>
                </a:solidFill>
                <a:latin typeface="Overpass Bold"/>
                <a:ea typeface="Overpass Bold"/>
                <a:cs typeface="Overpass Bold"/>
                <a:sym typeface="Overpass Bold"/>
              </a:defRPr>
            </a:lvl1pPr>
          </a:lstStyle>
          <a:p>
            <a:pPr/>
            <a:r>
              <a:t>Optimize Storage</a:t>
            </a:r>
          </a:p>
        </p:txBody>
      </p:sp>
      <p:sp>
        <p:nvSpPr>
          <p:cNvPr id="134" name="Text 12"/>
          <p:cNvSpPr txBox="1"/>
          <p:nvPr/>
        </p:nvSpPr>
        <p:spPr>
          <a:xfrm>
            <a:off x="7620475" y="5135641"/>
            <a:ext cx="6201371" cy="5924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E5E0DF"/>
                </a:solidFill>
                <a:latin typeface="Overpass"/>
                <a:ea typeface="Overpass"/>
                <a:cs typeface="Overpass"/>
                <a:sym typeface="Overpass"/>
              </a:defRPr>
            </a:lvl1pPr>
          </a:lstStyle>
          <a:p>
            <a:pPr/>
            <a:r>
              <a:t>ML optimizes energy storage and distribution, enhancing overall efficiency.</a:t>
            </a:r>
          </a:p>
        </p:txBody>
      </p:sp>
      <p:sp>
        <p:nvSpPr>
          <p:cNvPr id="135" name="Text 13"/>
          <p:cNvSpPr txBox="1"/>
          <p:nvPr/>
        </p:nvSpPr>
        <p:spPr>
          <a:xfrm>
            <a:off x="6294952" y="6181011"/>
            <a:ext cx="7526895" cy="12020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E5E0DF"/>
                </a:solidFill>
                <a:latin typeface="Overpass"/>
                <a:ea typeface="Overpass"/>
                <a:cs typeface="Overpass"/>
                <a:sym typeface="Overpass"/>
              </a:defRPr>
            </a:lvl1pPr>
          </a:lstStyle>
          <a:p>
            <a:pPr/>
            <a:r>
              <a:t>Machine learning offers unparalleled capabilities in analyzing complex energy systems, providing actionable insights for optimized performance. These models enhance decision-making and enable proactive adjustments to changing energy demands, fostering a more resilient and efficient energy infrastructure.</a:t>
            </a:r>
          </a:p>
        </p:txBody>
      </p:sp>
      <p:pic>
        <p:nvPicPr>
          <p:cNvPr id="136" name="Image 0" descr="Image 0"/>
          <p:cNvPicPr>
            <a:picLocks noChangeAspect="1"/>
          </p:cNvPicPr>
          <p:nvPr/>
        </p:nvPicPr>
        <p:blipFill>
          <a:blip r:embed="rId3">
            <a:extLst/>
          </a:blip>
          <a:stretch>
            <a:fillRect/>
          </a:stretch>
        </p:blipFill>
        <p:spPr>
          <a:xfrm>
            <a:off x="0" y="0"/>
            <a:ext cx="5486400" cy="82296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8"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39" name="Text 0"/>
          <p:cNvSpPr txBox="1"/>
          <p:nvPr/>
        </p:nvSpPr>
        <p:spPr>
          <a:xfrm>
            <a:off x="789502" y="1055727"/>
            <a:ext cx="7221254" cy="54926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400"/>
              </a:lnSpc>
              <a:defRPr b="1" spc="-107" sz="3500">
                <a:solidFill>
                  <a:srgbClr val="FFFFFF"/>
                </a:solidFill>
                <a:latin typeface="Overpass Bold"/>
                <a:ea typeface="Overpass Bold"/>
                <a:cs typeface="Overpass Bold"/>
                <a:sym typeface="Overpass Bold"/>
              </a:defRPr>
            </a:lvl1pPr>
          </a:lstStyle>
          <a:p>
            <a:pPr/>
            <a:r>
              <a:t>Machine Learning Models Evaluated</a:t>
            </a:r>
          </a:p>
        </p:txBody>
      </p:sp>
      <p:pic>
        <p:nvPicPr>
          <p:cNvPr id="140" name="Image 1" descr="Image 1"/>
          <p:cNvPicPr>
            <a:picLocks noChangeAspect="1"/>
          </p:cNvPicPr>
          <p:nvPr/>
        </p:nvPicPr>
        <p:blipFill>
          <a:blip r:embed="rId3">
            <a:extLst/>
          </a:blip>
          <a:stretch>
            <a:fillRect/>
          </a:stretch>
        </p:blipFill>
        <p:spPr>
          <a:xfrm>
            <a:off x="789503" y="1940718"/>
            <a:ext cx="479347" cy="479347"/>
          </a:xfrm>
          <a:prstGeom prst="rect">
            <a:avLst/>
          </a:prstGeom>
          <a:ln w="12700">
            <a:miter lim="400000"/>
          </a:ln>
        </p:spPr>
      </p:pic>
      <p:sp>
        <p:nvSpPr>
          <p:cNvPr id="141" name="Text 1"/>
          <p:cNvSpPr txBox="1"/>
          <p:nvPr/>
        </p:nvSpPr>
        <p:spPr>
          <a:xfrm>
            <a:off x="1460540" y="1907262"/>
            <a:ext cx="1508605" cy="2731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pc="-52" sz="1700">
                <a:solidFill>
                  <a:srgbClr val="E5E0DF"/>
                </a:solidFill>
                <a:latin typeface="Overpass Bold"/>
                <a:ea typeface="Overpass Bold"/>
                <a:cs typeface="Overpass Bold"/>
                <a:sym typeface="Overpass Bold"/>
              </a:defRPr>
            </a:lvl1pPr>
          </a:lstStyle>
          <a:p>
            <a:pPr/>
            <a:r>
              <a:t>Random Forest</a:t>
            </a:r>
          </a:p>
        </p:txBody>
      </p:sp>
      <p:sp>
        <p:nvSpPr>
          <p:cNvPr id="142" name="Text 2"/>
          <p:cNvSpPr txBox="1"/>
          <p:nvPr/>
        </p:nvSpPr>
        <p:spPr>
          <a:xfrm>
            <a:off x="1460540" y="2304216"/>
            <a:ext cx="1658898" cy="12020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E5E0DF"/>
                </a:solidFill>
                <a:latin typeface="Overpass"/>
                <a:ea typeface="Overpass"/>
                <a:cs typeface="Overpass"/>
                <a:sym typeface="Overpass"/>
              </a:defRPr>
            </a:lvl1pPr>
          </a:lstStyle>
          <a:p>
            <a:pPr/>
            <a:r>
              <a:t>An ensemble learning method suitable for complex data.</a:t>
            </a:r>
          </a:p>
        </p:txBody>
      </p:sp>
      <p:pic>
        <p:nvPicPr>
          <p:cNvPr id="143" name="Image 2" descr="Image 2"/>
          <p:cNvPicPr>
            <a:picLocks noChangeAspect="1"/>
          </p:cNvPicPr>
          <p:nvPr/>
        </p:nvPicPr>
        <p:blipFill>
          <a:blip r:embed="rId4">
            <a:extLst/>
          </a:blip>
          <a:stretch>
            <a:fillRect/>
          </a:stretch>
        </p:blipFill>
        <p:spPr>
          <a:xfrm>
            <a:off x="3406973" y="1940718"/>
            <a:ext cx="479347" cy="479347"/>
          </a:xfrm>
          <a:prstGeom prst="rect">
            <a:avLst/>
          </a:prstGeom>
          <a:ln w="12700">
            <a:miter lim="400000"/>
          </a:ln>
        </p:spPr>
      </p:pic>
      <p:sp>
        <p:nvSpPr>
          <p:cNvPr id="144" name="Text 3"/>
          <p:cNvSpPr txBox="1"/>
          <p:nvPr/>
        </p:nvSpPr>
        <p:spPr>
          <a:xfrm>
            <a:off x="4078009" y="1907262"/>
            <a:ext cx="1103024" cy="2731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pc="-52" sz="1700">
                <a:solidFill>
                  <a:srgbClr val="E5E0DF"/>
                </a:solidFill>
                <a:latin typeface="Overpass Bold"/>
                <a:ea typeface="Overpass Bold"/>
                <a:cs typeface="Overpass Bold"/>
                <a:sym typeface="Overpass Bold"/>
              </a:defRPr>
            </a:lvl1pPr>
          </a:lstStyle>
          <a:p>
            <a:pPr/>
            <a:r>
              <a:t>Extra Trees</a:t>
            </a:r>
          </a:p>
        </p:txBody>
      </p:sp>
      <p:sp>
        <p:nvSpPr>
          <p:cNvPr id="145" name="Text 4"/>
          <p:cNvSpPr txBox="1"/>
          <p:nvPr/>
        </p:nvSpPr>
        <p:spPr>
          <a:xfrm>
            <a:off x="4078009" y="2304216"/>
            <a:ext cx="1658899" cy="12020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E5E0DF"/>
                </a:solidFill>
                <a:latin typeface="Overpass"/>
                <a:ea typeface="Overpass"/>
                <a:cs typeface="Overpass"/>
                <a:sym typeface="Overpass"/>
              </a:defRPr>
            </a:lvl1pPr>
          </a:lstStyle>
          <a:p>
            <a:pPr/>
            <a:r>
              <a:t>A variant of Random Forest, known for its efficiency.</a:t>
            </a:r>
          </a:p>
        </p:txBody>
      </p:sp>
      <p:pic>
        <p:nvPicPr>
          <p:cNvPr id="146" name="Image 3" descr="Image 3"/>
          <p:cNvPicPr>
            <a:picLocks noChangeAspect="1"/>
          </p:cNvPicPr>
          <p:nvPr/>
        </p:nvPicPr>
        <p:blipFill>
          <a:blip r:embed="rId5">
            <a:extLst/>
          </a:blip>
          <a:stretch>
            <a:fillRect/>
          </a:stretch>
        </p:blipFill>
        <p:spPr>
          <a:xfrm>
            <a:off x="6024443" y="1940718"/>
            <a:ext cx="479347" cy="479347"/>
          </a:xfrm>
          <a:prstGeom prst="rect">
            <a:avLst/>
          </a:prstGeom>
          <a:ln w="12700">
            <a:miter lim="400000"/>
          </a:ln>
        </p:spPr>
      </p:pic>
      <p:sp>
        <p:nvSpPr>
          <p:cNvPr id="147" name="Text 5"/>
          <p:cNvSpPr txBox="1"/>
          <p:nvPr/>
        </p:nvSpPr>
        <p:spPr>
          <a:xfrm>
            <a:off x="6695479" y="1907262"/>
            <a:ext cx="889168" cy="27317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pc="-52" sz="1700">
                <a:solidFill>
                  <a:srgbClr val="E5E0DF"/>
                </a:solidFill>
                <a:latin typeface="Overpass Bold"/>
                <a:ea typeface="Overpass Bold"/>
                <a:cs typeface="Overpass Bold"/>
                <a:sym typeface="Overpass Bold"/>
              </a:defRPr>
            </a:lvl1pPr>
          </a:lstStyle>
          <a:p>
            <a:pPr/>
            <a:r>
              <a:t>XGBoost</a:t>
            </a:r>
          </a:p>
        </p:txBody>
      </p:sp>
      <p:sp>
        <p:nvSpPr>
          <p:cNvPr id="148" name="Text 6"/>
          <p:cNvSpPr txBox="1"/>
          <p:nvPr/>
        </p:nvSpPr>
        <p:spPr>
          <a:xfrm>
            <a:off x="6695479" y="2304216"/>
            <a:ext cx="1658899" cy="8972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E5E0DF"/>
                </a:solidFill>
                <a:latin typeface="Overpass"/>
                <a:ea typeface="Overpass"/>
                <a:cs typeface="Overpass"/>
                <a:sym typeface="Overpass"/>
              </a:defRPr>
            </a:lvl1pPr>
          </a:lstStyle>
          <a:p>
            <a:pPr/>
            <a:r>
              <a:t>Optimized gradient boosting algorithm, highly accurate.</a:t>
            </a:r>
          </a:p>
        </p:txBody>
      </p:sp>
      <p:pic>
        <p:nvPicPr>
          <p:cNvPr id="149" name="Image 4" descr="Image 4"/>
          <p:cNvPicPr>
            <a:picLocks noChangeAspect="1"/>
          </p:cNvPicPr>
          <p:nvPr/>
        </p:nvPicPr>
        <p:blipFill>
          <a:blip r:embed="rId6">
            <a:extLst/>
          </a:blip>
          <a:stretch>
            <a:fillRect/>
          </a:stretch>
        </p:blipFill>
        <p:spPr>
          <a:xfrm>
            <a:off x="789503" y="4140160"/>
            <a:ext cx="479347" cy="479347"/>
          </a:xfrm>
          <a:prstGeom prst="rect">
            <a:avLst/>
          </a:prstGeom>
          <a:ln w="12700">
            <a:miter lim="400000"/>
          </a:ln>
        </p:spPr>
      </p:pic>
      <p:sp>
        <p:nvSpPr>
          <p:cNvPr id="150" name="Text 7"/>
          <p:cNvSpPr txBox="1"/>
          <p:nvPr/>
        </p:nvSpPr>
        <p:spPr>
          <a:xfrm>
            <a:off x="1460540" y="4106703"/>
            <a:ext cx="990070" cy="2731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spc="-52" sz="1700">
                <a:solidFill>
                  <a:srgbClr val="E5E0DF"/>
                </a:solidFill>
                <a:latin typeface="Overpass Bold"/>
                <a:ea typeface="Overpass Bold"/>
                <a:cs typeface="Overpass Bold"/>
                <a:sym typeface="Overpass Bold"/>
              </a:defRPr>
            </a:lvl1pPr>
          </a:lstStyle>
          <a:p>
            <a:pPr/>
            <a:r>
              <a:t>LightGBM</a:t>
            </a:r>
          </a:p>
        </p:txBody>
      </p:sp>
      <p:sp>
        <p:nvSpPr>
          <p:cNvPr id="151" name="Text 8"/>
          <p:cNvSpPr txBox="1"/>
          <p:nvPr/>
        </p:nvSpPr>
        <p:spPr>
          <a:xfrm>
            <a:off x="1460540" y="4503658"/>
            <a:ext cx="1658898" cy="12020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E5E0DF"/>
                </a:solidFill>
                <a:latin typeface="Overpass"/>
                <a:ea typeface="Overpass"/>
                <a:cs typeface="Overpass"/>
                <a:sym typeface="Overpass"/>
              </a:defRPr>
            </a:lvl1pPr>
          </a:lstStyle>
          <a:p>
            <a:pPr/>
            <a:r>
              <a:t>Gradient boosting framework with efficient memory use.</a:t>
            </a:r>
          </a:p>
        </p:txBody>
      </p:sp>
      <p:sp>
        <p:nvSpPr>
          <p:cNvPr id="152" name="Text 9"/>
          <p:cNvSpPr txBox="1"/>
          <p:nvPr/>
        </p:nvSpPr>
        <p:spPr>
          <a:xfrm>
            <a:off x="789502" y="5946576"/>
            <a:ext cx="7564995" cy="12020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sz="1500">
                <a:solidFill>
                  <a:srgbClr val="E5E0DF"/>
                </a:solidFill>
                <a:latin typeface="Overpass"/>
                <a:ea typeface="Overpass"/>
                <a:cs typeface="Overpass"/>
                <a:sym typeface="Overpass"/>
              </a:defRPr>
            </a:lvl1pPr>
          </a:lstStyle>
          <a:p>
            <a:pPr/>
            <a:r>
              <a:t>We evaluated these models for their adaptability, efficiency, and effectiveness in handling energy-related datasets and optimization tasks. Each model brings unique strengths to the table, making them suitable for different aspects of energy management and prediction.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ext 0"/>
          <p:cNvSpPr txBox="1"/>
          <p:nvPr/>
        </p:nvSpPr>
        <p:spPr>
          <a:xfrm>
            <a:off x="793789" y="636150"/>
            <a:ext cx="6801794"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z="4400">
                <a:solidFill>
                  <a:srgbClr val="FFFFE8"/>
                </a:solidFill>
                <a:latin typeface="Lato Bold"/>
                <a:ea typeface="Lato Bold"/>
                <a:cs typeface="Lato Bold"/>
                <a:sym typeface="Lato Bold"/>
              </a:defRPr>
            </a:lvl1pPr>
          </a:lstStyle>
          <a:p>
            <a:pPr/>
            <a:r>
              <a:t>Implementation Workflow</a:t>
            </a:r>
          </a:p>
        </p:txBody>
      </p:sp>
      <p:sp>
        <p:nvSpPr>
          <p:cNvPr id="155" name="Shape 1"/>
          <p:cNvSpPr/>
          <p:nvPr/>
        </p:nvSpPr>
        <p:spPr>
          <a:xfrm>
            <a:off x="1048941" y="1685091"/>
            <a:ext cx="30481" cy="5908239"/>
          </a:xfrm>
          <a:prstGeom prst="roundRect">
            <a:avLst>
              <a:gd name="adj" fmla="val 50000"/>
            </a:avLst>
          </a:prstGeom>
          <a:solidFill>
            <a:srgbClr val="CBC5B8"/>
          </a:solidFill>
          <a:ln w="12700">
            <a:miter lim="400000"/>
          </a:ln>
        </p:spPr>
        <p:txBody>
          <a:bodyPr lIns="45719" rIns="45719"/>
          <a:lstStyle/>
          <a:p>
            <a:pPr/>
          </a:p>
        </p:txBody>
      </p:sp>
      <p:sp>
        <p:nvSpPr>
          <p:cNvPr id="156" name="Shape 2"/>
          <p:cNvSpPr/>
          <p:nvPr/>
        </p:nvSpPr>
        <p:spPr>
          <a:xfrm>
            <a:off x="1273611" y="2180152"/>
            <a:ext cx="680443" cy="30481"/>
          </a:xfrm>
          <a:prstGeom prst="roundRect">
            <a:avLst>
              <a:gd name="adj" fmla="val 50000"/>
            </a:avLst>
          </a:prstGeom>
          <a:solidFill>
            <a:srgbClr val="CBC5B8"/>
          </a:solidFill>
          <a:ln w="12700">
            <a:miter lim="400000"/>
          </a:ln>
        </p:spPr>
        <p:txBody>
          <a:bodyPr lIns="45719" rIns="45719"/>
          <a:lstStyle/>
          <a:p>
            <a:pPr/>
          </a:p>
        </p:txBody>
      </p:sp>
      <p:sp>
        <p:nvSpPr>
          <p:cNvPr id="157" name="Shape 3"/>
          <p:cNvSpPr/>
          <p:nvPr/>
        </p:nvSpPr>
        <p:spPr>
          <a:xfrm>
            <a:off x="793790" y="1940243"/>
            <a:ext cx="510303" cy="510302"/>
          </a:xfrm>
          <a:prstGeom prst="roundRect">
            <a:avLst>
              <a:gd name="adj" fmla="val 6667"/>
            </a:avLst>
          </a:prstGeom>
          <a:solidFill>
            <a:srgbClr val="E5DFD2"/>
          </a:solidFill>
          <a:ln w="12700">
            <a:miter lim="400000"/>
          </a:ln>
        </p:spPr>
        <p:txBody>
          <a:bodyPr lIns="45719" rIns="45719"/>
          <a:lstStyle/>
          <a:p>
            <a:pPr/>
          </a:p>
        </p:txBody>
      </p:sp>
      <p:sp>
        <p:nvSpPr>
          <p:cNvPr id="158" name="Text 4"/>
          <p:cNvSpPr txBox="1"/>
          <p:nvPr/>
        </p:nvSpPr>
        <p:spPr>
          <a:xfrm>
            <a:off x="950770" y="1982747"/>
            <a:ext cx="196342"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A4A45"/>
                </a:solidFill>
                <a:latin typeface="Lato Bold"/>
                <a:ea typeface="Lato Bold"/>
                <a:cs typeface="Lato Bold"/>
                <a:sym typeface="Lato Bold"/>
              </a:defRPr>
            </a:lvl1pPr>
          </a:lstStyle>
          <a:p>
            <a:pPr/>
            <a:r>
              <a:t>1</a:t>
            </a:r>
          </a:p>
        </p:txBody>
      </p:sp>
      <p:sp>
        <p:nvSpPr>
          <p:cNvPr id="159" name="Text 5"/>
          <p:cNvSpPr txBox="1"/>
          <p:nvPr/>
        </p:nvSpPr>
        <p:spPr>
          <a:xfrm>
            <a:off x="2183010" y="1911905"/>
            <a:ext cx="2046401"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FFFFFF"/>
                </a:solidFill>
                <a:latin typeface="Lato Bold"/>
                <a:ea typeface="Lato Bold"/>
                <a:cs typeface="Lato Bold"/>
                <a:sym typeface="Lato Bold"/>
              </a:defRPr>
            </a:lvl1pPr>
          </a:lstStyle>
          <a:p>
            <a:pPr/>
            <a:r>
              <a:t>Data Collection</a:t>
            </a:r>
          </a:p>
        </p:txBody>
      </p:sp>
      <p:sp>
        <p:nvSpPr>
          <p:cNvPr id="160" name="Text 6"/>
          <p:cNvSpPr txBox="1"/>
          <p:nvPr/>
        </p:nvSpPr>
        <p:spPr>
          <a:xfrm>
            <a:off x="2183010" y="2402323"/>
            <a:ext cx="3152950"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FFFFFF"/>
                </a:solidFill>
                <a:latin typeface="Lato"/>
                <a:ea typeface="Lato"/>
                <a:cs typeface="Lato"/>
                <a:sym typeface="Lato"/>
              </a:defRPr>
            </a:lvl1pPr>
          </a:lstStyle>
          <a:p>
            <a:pPr/>
            <a:r>
              <a:t>Smart grid data and IoT sensors.</a:t>
            </a:r>
          </a:p>
        </p:txBody>
      </p:sp>
      <p:sp>
        <p:nvSpPr>
          <p:cNvPr id="161" name="Shape 7"/>
          <p:cNvSpPr/>
          <p:nvPr/>
        </p:nvSpPr>
        <p:spPr>
          <a:xfrm>
            <a:off x="1273611" y="3713917"/>
            <a:ext cx="680443" cy="30481"/>
          </a:xfrm>
          <a:prstGeom prst="roundRect">
            <a:avLst>
              <a:gd name="adj" fmla="val 50000"/>
            </a:avLst>
          </a:prstGeom>
          <a:solidFill>
            <a:srgbClr val="CBC5B8"/>
          </a:solidFill>
          <a:ln w="12700">
            <a:miter lim="400000"/>
          </a:ln>
        </p:spPr>
        <p:txBody>
          <a:bodyPr lIns="45719" rIns="45719"/>
          <a:lstStyle/>
          <a:p>
            <a:pPr/>
          </a:p>
        </p:txBody>
      </p:sp>
      <p:sp>
        <p:nvSpPr>
          <p:cNvPr id="162" name="Shape 8"/>
          <p:cNvSpPr/>
          <p:nvPr/>
        </p:nvSpPr>
        <p:spPr>
          <a:xfrm>
            <a:off x="793790" y="3474006"/>
            <a:ext cx="510303" cy="510303"/>
          </a:xfrm>
          <a:prstGeom prst="roundRect">
            <a:avLst>
              <a:gd name="adj" fmla="val 6667"/>
            </a:avLst>
          </a:prstGeom>
          <a:solidFill>
            <a:srgbClr val="E5DFD2"/>
          </a:solidFill>
          <a:ln w="12700">
            <a:miter lim="400000"/>
          </a:ln>
        </p:spPr>
        <p:txBody>
          <a:bodyPr lIns="45719" rIns="45719"/>
          <a:lstStyle/>
          <a:p>
            <a:pPr/>
          </a:p>
        </p:txBody>
      </p:sp>
      <p:sp>
        <p:nvSpPr>
          <p:cNvPr id="163" name="Text 9"/>
          <p:cNvSpPr txBox="1"/>
          <p:nvPr/>
        </p:nvSpPr>
        <p:spPr>
          <a:xfrm>
            <a:off x="950770" y="3516510"/>
            <a:ext cx="196342"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A4A45"/>
                </a:solidFill>
                <a:latin typeface="Lato Bold"/>
                <a:ea typeface="Lato Bold"/>
                <a:cs typeface="Lato Bold"/>
                <a:sym typeface="Lato Bold"/>
              </a:defRPr>
            </a:lvl1pPr>
          </a:lstStyle>
          <a:p>
            <a:pPr/>
            <a:r>
              <a:t>2</a:t>
            </a:r>
          </a:p>
        </p:txBody>
      </p:sp>
      <p:sp>
        <p:nvSpPr>
          <p:cNvPr id="164" name="Text 10"/>
          <p:cNvSpPr txBox="1"/>
          <p:nvPr/>
        </p:nvSpPr>
        <p:spPr>
          <a:xfrm>
            <a:off x="2183010" y="3445669"/>
            <a:ext cx="1953767"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FFFFFF"/>
                </a:solidFill>
                <a:latin typeface="Lato Bold"/>
                <a:ea typeface="Lato Bold"/>
                <a:cs typeface="Lato Bold"/>
                <a:sym typeface="Lato Bold"/>
              </a:defRPr>
            </a:lvl1pPr>
          </a:lstStyle>
          <a:p>
            <a:pPr/>
            <a:r>
              <a:t>Preprocessing</a:t>
            </a:r>
          </a:p>
        </p:txBody>
      </p:sp>
      <p:sp>
        <p:nvSpPr>
          <p:cNvPr id="165" name="Text 11"/>
          <p:cNvSpPr txBox="1"/>
          <p:nvPr/>
        </p:nvSpPr>
        <p:spPr>
          <a:xfrm>
            <a:off x="2183010" y="3936086"/>
            <a:ext cx="3289574"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FFFFFF"/>
                </a:solidFill>
                <a:latin typeface="Lato"/>
                <a:ea typeface="Lato"/>
                <a:cs typeface="Lato"/>
                <a:sym typeface="Lato"/>
              </a:defRPr>
            </a:lvl1pPr>
          </a:lstStyle>
          <a:p>
            <a:pPr/>
            <a:r>
              <a:t>Feature engineering and cleaning.</a:t>
            </a:r>
          </a:p>
        </p:txBody>
      </p:sp>
      <p:sp>
        <p:nvSpPr>
          <p:cNvPr id="166" name="Shape 12"/>
          <p:cNvSpPr/>
          <p:nvPr/>
        </p:nvSpPr>
        <p:spPr>
          <a:xfrm>
            <a:off x="1273611" y="5247680"/>
            <a:ext cx="680443" cy="30481"/>
          </a:xfrm>
          <a:prstGeom prst="roundRect">
            <a:avLst>
              <a:gd name="adj" fmla="val 50000"/>
            </a:avLst>
          </a:prstGeom>
          <a:solidFill>
            <a:srgbClr val="CBC5B8"/>
          </a:solidFill>
          <a:ln w="12700">
            <a:miter lim="400000"/>
          </a:ln>
        </p:spPr>
        <p:txBody>
          <a:bodyPr lIns="45719" rIns="45719"/>
          <a:lstStyle/>
          <a:p>
            <a:pPr/>
          </a:p>
        </p:txBody>
      </p:sp>
      <p:sp>
        <p:nvSpPr>
          <p:cNvPr id="167" name="Shape 13"/>
          <p:cNvSpPr/>
          <p:nvPr/>
        </p:nvSpPr>
        <p:spPr>
          <a:xfrm>
            <a:off x="793790" y="5007769"/>
            <a:ext cx="510303" cy="510303"/>
          </a:xfrm>
          <a:prstGeom prst="roundRect">
            <a:avLst>
              <a:gd name="adj" fmla="val 6667"/>
            </a:avLst>
          </a:prstGeom>
          <a:solidFill>
            <a:srgbClr val="E5DFD2"/>
          </a:solidFill>
          <a:ln w="12700">
            <a:miter lim="400000"/>
          </a:ln>
        </p:spPr>
        <p:txBody>
          <a:bodyPr lIns="45719" rIns="45719"/>
          <a:lstStyle/>
          <a:p>
            <a:pPr/>
          </a:p>
        </p:txBody>
      </p:sp>
      <p:sp>
        <p:nvSpPr>
          <p:cNvPr id="168" name="Text 14"/>
          <p:cNvSpPr txBox="1"/>
          <p:nvPr/>
        </p:nvSpPr>
        <p:spPr>
          <a:xfrm>
            <a:off x="950770" y="5050273"/>
            <a:ext cx="196342"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A4A45"/>
                </a:solidFill>
                <a:latin typeface="Lato Bold"/>
                <a:ea typeface="Lato Bold"/>
                <a:cs typeface="Lato Bold"/>
                <a:sym typeface="Lato Bold"/>
              </a:defRPr>
            </a:lvl1pPr>
          </a:lstStyle>
          <a:p>
            <a:pPr/>
            <a:r>
              <a:t>3</a:t>
            </a:r>
          </a:p>
        </p:txBody>
      </p:sp>
      <p:sp>
        <p:nvSpPr>
          <p:cNvPr id="169" name="Text 15"/>
          <p:cNvSpPr txBox="1"/>
          <p:nvPr/>
        </p:nvSpPr>
        <p:spPr>
          <a:xfrm>
            <a:off x="2183010" y="4979432"/>
            <a:ext cx="1984190"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FFFFFF"/>
                </a:solidFill>
                <a:latin typeface="Lato Bold"/>
                <a:ea typeface="Lato Bold"/>
                <a:cs typeface="Lato Bold"/>
                <a:sym typeface="Lato Bold"/>
              </a:defRPr>
            </a:lvl1pPr>
          </a:lstStyle>
          <a:p>
            <a:pPr/>
            <a:r>
              <a:t>Model Training</a:t>
            </a:r>
          </a:p>
        </p:txBody>
      </p:sp>
      <p:sp>
        <p:nvSpPr>
          <p:cNvPr id="170" name="Text 16"/>
          <p:cNvSpPr txBox="1"/>
          <p:nvPr/>
        </p:nvSpPr>
        <p:spPr>
          <a:xfrm>
            <a:off x="2183010" y="5469849"/>
            <a:ext cx="2413218"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FFFFFF"/>
                </a:solidFill>
                <a:latin typeface="Lato"/>
                <a:ea typeface="Lato"/>
                <a:cs typeface="Lato"/>
                <a:sym typeface="Lato"/>
              </a:defRPr>
            </a:lvl1pPr>
          </a:lstStyle>
          <a:p>
            <a:pPr/>
            <a:r>
              <a:t>Evaluation and selection.</a:t>
            </a:r>
          </a:p>
        </p:txBody>
      </p:sp>
      <p:sp>
        <p:nvSpPr>
          <p:cNvPr id="171" name="Shape 17"/>
          <p:cNvSpPr/>
          <p:nvPr/>
        </p:nvSpPr>
        <p:spPr>
          <a:xfrm>
            <a:off x="1273611" y="6781442"/>
            <a:ext cx="680443" cy="30481"/>
          </a:xfrm>
          <a:prstGeom prst="roundRect">
            <a:avLst>
              <a:gd name="adj" fmla="val 50000"/>
            </a:avLst>
          </a:prstGeom>
          <a:solidFill>
            <a:srgbClr val="CBC5B8"/>
          </a:solidFill>
          <a:ln w="12700">
            <a:miter lim="400000"/>
          </a:ln>
        </p:spPr>
        <p:txBody>
          <a:bodyPr lIns="45719" rIns="45719"/>
          <a:lstStyle/>
          <a:p>
            <a:pPr/>
          </a:p>
        </p:txBody>
      </p:sp>
      <p:sp>
        <p:nvSpPr>
          <p:cNvPr id="172" name="Shape 18"/>
          <p:cNvSpPr/>
          <p:nvPr/>
        </p:nvSpPr>
        <p:spPr>
          <a:xfrm>
            <a:off x="793790" y="6541531"/>
            <a:ext cx="510303" cy="510303"/>
          </a:xfrm>
          <a:prstGeom prst="roundRect">
            <a:avLst>
              <a:gd name="adj" fmla="val 6667"/>
            </a:avLst>
          </a:prstGeom>
          <a:solidFill>
            <a:srgbClr val="E5DFD2"/>
          </a:solidFill>
          <a:ln w="12700">
            <a:miter lim="400000"/>
          </a:ln>
        </p:spPr>
        <p:txBody>
          <a:bodyPr lIns="45719" rIns="45719"/>
          <a:lstStyle/>
          <a:p>
            <a:pPr/>
          </a:p>
        </p:txBody>
      </p:sp>
      <p:sp>
        <p:nvSpPr>
          <p:cNvPr id="173" name="Text 19"/>
          <p:cNvSpPr txBox="1"/>
          <p:nvPr/>
        </p:nvSpPr>
        <p:spPr>
          <a:xfrm>
            <a:off x="950770" y="6584036"/>
            <a:ext cx="196342"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b="1" sz="2600">
                <a:solidFill>
                  <a:srgbClr val="4A4A45"/>
                </a:solidFill>
                <a:latin typeface="Lato Bold"/>
                <a:ea typeface="Lato Bold"/>
                <a:cs typeface="Lato Bold"/>
                <a:sym typeface="Lato Bold"/>
              </a:defRPr>
            </a:lvl1pPr>
          </a:lstStyle>
          <a:p>
            <a:pPr/>
            <a:r>
              <a:t>4</a:t>
            </a:r>
          </a:p>
        </p:txBody>
      </p:sp>
      <p:sp>
        <p:nvSpPr>
          <p:cNvPr id="174" name="Text 20"/>
          <p:cNvSpPr txBox="1"/>
          <p:nvPr/>
        </p:nvSpPr>
        <p:spPr>
          <a:xfrm>
            <a:off x="2183010" y="6513194"/>
            <a:ext cx="1704518"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FFFFFF"/>
                </a:solidFill>
                <a:latin typeface="Lato Bold"/>
                <a:ea typeface="Lato Bold"/>
                <a:cs typeface="Lato Bold"/>
                <a:sym typeface="Lato Bold"/>
              </a:defRPr>
            </a:lvl1pPr>
          </a:lstStyle>
          <a:p>
            <a:pPr/>
            <a:r>
              <a:t>Optimization</a:t>
            </a:r>
          </a:p>
        </p:txBody>
      </p:sp>
      <p:sp>
        <p:nvSpPr>
          <p:cNvPr id="175" name="Text 21"/>
          <p:cNvSpPr txBox="1"/>
          <p:nvPr/>
        </p:nvSpPr>
        <p:spPr>
          <a:xfrm>
            <a:off x="2183010" y="7003612"/>
            <a:ext cx="3708724"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FFFFFF"/>
                </a:solidFill>
                <a:latin typeface="Lato"/>
                <a:ea typeface="Lato"/>
                <a:cs typeface="Lato"/>
                <a:sym typeface="Lato"/>
              </a:defRPr>
            </a:lvl1pPr>
          </a:lstStyle>
          <a:p>
            <a:pPr/>
            <a:r>
              <a:t>Real-time monitoring and adjustments.</a:t>
            </a:r>
          </a:p>
        </p:txBody>
      </p:sp>
      <p:pic>
        <p:nvPicPr>
          <p:cNvPr id="176"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Image 0" descr="Image 0"/>
          <p:cNvPicPr>
            <a:picLocks noChangeAspect="1"/>
          </p:cNvPicPr>
          <p:nvPr/>
        </p:nvPicPr>
        <p:blipFill>
          <a:blip r:embed="rId2">
            <a:extLst/>
          </a:blip>
          <a:stretch>
            <a:fillRect/>
          </a:stretch>
        </p:blipFill>
        <p:spPr>
          <a:xfrm>
            <a:off x="9144000" y="0"/>
            <a:ext cx="5486400" cy="8232816"/>
          </a:xfrm>
          <a:prstGeom prst="rect">
            <a:avLst/>
          </a:prstGeom>
          <a:ln w="12700">
            <a:miter lim="400000"/>
          </a:ln>
        </p:spPr>
      </p:pic>
      <p:sp>
        <p:nvSpPr>
          <p:cNvPr id="179" name="Text 0"/>
          <p:cNvSpPr txBox="1"/>
          <p:nvPr/>
        </p:nvSpPr>
        <p:spPr>
          <a:xfrm>
            <a:off x="830103" y="652223"/>
            <a:ext cx="7213239" cy="6117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900"/>
              </a:lnSpc>
              <a:defRPr b="1" spc="-119" sz="3900">
                <a:solidFill>
                  <a:srgbClr val="FFFFFF"/>
                </a:solidFill>
                <a:latin typeface="Overpass Bold"/>
                <a:ea typeface="Overpass Bold"/>
                <a:cs typeface="Overpass Bold"/>
                <a:sym typeface="Overpass Bold"/>
              </a:defRPr>
            </a:lvl1pPr>
          </a:lstStyle>
          <a:p>
            <a:pPr/>
            <a:r>
              <a:t>Model Performance Comparison</a:t>
            </a:r>
          </a:p>
        </p:txBody>
      </p:sp>
      <p:sp>
        <p:nvSpPr>
          <p:cNvPr id="180" name="Shape 1"/>
          <p:cNvSpPr/>
          <p:nvPr/>
        </p:nvSpPr>
        <p:spPr>
          <a:xfrm>
            <a:off x="830103" y="1600200"/>
            <a:ext cx="7483794" cy="4032885"/>
          </a:xfrm>
          <a:prstGeom prst="roundRect">
            <a:avLst>
              <a:gd name="adj" fmla="val 2223"/>
            </a:avLst>
          </a:prstGeom>
          <a:ln w="7620">
            <a:solidFill>
              <a:srgbClr val="FFFFFF">
                <a:alpha val="24000"/>
              </a:srgbClr>
            </a:solidFill>
          </a:ln>
        </p:spPr>
        <p:txBody>
          <a:bodyPr lIns="45719" rIns="45719"/>
          <a:lstStyle/>
          <a:p>
            <a:pPr/>
          </a:p>
        </p:txBody>
      </p:sp>
      <p:sp>
        <p:nvSpPr>
          <p:cNvPr id="181" name="Shape 2"/>
          <p:cNvSpPr/>
          <p:nvPr/>
        </p:nvSpPr>
        <p:spPr>
          <a:xfrm>
            <a:off x="837723" y="1607819"/>
            <a:ext cx="7467721" cy="954167"/>
          </a:xfrm>
          <a:prstGeom prst="rect">
            <a:avLst/>
          </a:prstGeom>
          <a:solidFill>
            <a:srgbClr val="FFFFFF">
              <a:alpha val="4000"/>
            </a:srgbClr>
          </a:solidFill>
          <a:ln w="12700">
            <a:miter lim="400000"/>
          </a:ln>
        </p:spPr>
        <p:txBody>
          <a:bodyPr lIns="45719" rIns="45719"/>
          <a:lstStyle/>
          <a:p>
            <a:pPr/>
          </a:p>
        </p:txBody>
      </p:sp>
      <p:sp>
        <p:nvSpPr>
          <p:cNvPr id="182" name="Text 3"/>
          <p:cNvSpPr txBox="1"/>
          <p:nvPr/>
        </p:nvSpPr>
        <p:spPr>
          <a:xfrm>
            <a:off x="1052154" y="1743431"/>
            <a:ext cx="566144"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Model</a:t>
            </a:r>
          </a:p>
        </p:txBody>
      </p:sp>
      <p:sp>
        <p:nvSpPr>
          <p:cNvPr id="183" name="Text 4"/>
          <p:cNvSpPr txBox="1"/>
          <p:nvPr/>
        </p:nvSpPr>
        <p:spPr>
          <a:xfrm>
            <a:off x="3544847" y="1743431"/>
            <a:ext cx="1819376"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Regression (RMSE)</a:t>
            </a:r>
          </a:p>
        </p:txBody>
      </p:sp>
      <p:sp>
        <p:nvSpPr>
          <p:cNvPr id="184" name="Text 5"/>
          <p:cNvSpPr txBox="1"/>
          <p:nvPr/>
        </p:nvSpPr>
        <p:spPr>
          <a:xfrm>
            <a:off x="6033730" y="1743431"/>
            <a:ext cx="2058354" cy="6410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E5E0DF"/>
                </a:solidFill>
                <a:latin typeface="Overpass"/>
                <a:ea typeface="Overpass"/>
                <a:cs typeface="Overpass"/>
                <a:sym typeface="Overpass"/>
              </a:defRPr>
            </a:lvl1pPr>
          </a:lstStyle>
          <a:p>
            <a:pPr/>
            <a:r>
              <a:t>Classification (Accuracy)</a:t>
            </a:r>
          </a:p>
        </p:txBody>
      </p:sp>
      <p:sp>
        <p:nvSpPr>
          <p:cNvPr id="185" name="Shape 6"/>
          <p:cNvSpPr/>
          <p:nvPr/>
        </p:nvSpPr>
        <p:spPr>
          <a:xfrm>
            <a:off x="837723" y="2561987"/>
            <a:ext cx="7467721" cy="612697"/>
          </a:xfrm>
          <a:prstGeom prst="rect">
            <a:avLst/>
          </a:prstGeom>
          <a:solidFill>
            <a:srgbClr val="000000">
              <a:alpha val="4000"/>
            </a:srgbClr>
          </a:solidFill>
          <a:ln w="12700">
            <a:miter lim="400000"/>
          </a:ln>
        </p:spPr>
        <p:txBody>
          <a:bodyPr lIns="45719" rIns="45719"/>
          <a:lstStyle/>
          <a:p>
            <a:pPr/>
          </a:p>
        </p:txBody>
      </p:sp>
      <p:sp>
        <p:nvSpPr>
          <p:cNvPr id="186" name="Text 7"/>
          <p:cNvSpPr txBox="1"/>
          <p:nvPr/>
        </p:nvSpPr>
        <p:spPr>
          <a:xfrm>
            <a:off x="1052154" y="2697598"/>
            <a:ext cx="1413075"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Random Forest</a:t>
            </a:r>
          </a:p>
        </p:txBody>
      </p:sp>
      <p:sp>
        <p:nvSpPr>
          <p:cNvPr id="187" name="Text 8"/>
          <p:cNvSpPr txBox="1"/>
          <p:nvPr/>
        </p:nvSpPr>
        <p:spPr>
          <a:xfrm>
            <a:off x="3544847" y="2697598"/>
            <a:ext cx="634208"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0.0089</a:t>
            </a:r>
          </a:p>
        </p:txBody>
      </p:sp>
      <p:sp>
        <p:nvSpPr>
          <p:cNvPr id="188" name="Text 9"/>
          <p:cNvSpPr txBox="1"/>
          <p:nvPr/>
        </p:nvSpPr>
        <p:spPr>
          <a:xfrm>
            <a:off x="6033730" y="2697598"/>
            <a:ext cx="701874"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94.81%</a:t>
            </a:r>
          </a:p>
        </p:txBody>
      </p:sp>
      <p:sp>
        <p:nvSpPr>
          <p:cNvPr id="189" name="Shape 10"/>
          <p:cNvSpPr/>
          <p:nvPr/>
        </p:nvSpPr>
        <p:spPr>
          <a:xfrm>
            <a:off x="837723" y="3174681"/>
            <a:ext cx="7467721" cy="612698"/>
          </a:xfrm>
          <a:prstGeom prst="rect">
            <a:avLst/>
          </a:prstGeom>
          <a:solidFill>
            <a:srgbClr val="FFFFFF">
              <a:alpha val="4000"/>
            </a:srgbClr>
          </a:solidFill>
          <a:ln w="12700">
            <a:miter lim="400000"/>
          </a:ln>
        </p:spPr>
        <p:txBody>
          <a:bodyPr lIns="45719" rIns="45719"/>
          <a:lstStyle/>
          <a:p>
            <a:pPr/>
          </a:p>
        </p:txBody>
      </p:sp>
      <p:sp>
        <p:nvSpPr>
          <p:cNvPr id="190" name="Text 11"/>
          <p:cNvSpPr txBox="1"/>
          <p:nvPr/>
        </p:nvSpPr>
        <p:spPr>
          <a:xfrm>
            <a:off x="1052154" y="3310294"/>
            <a:ext cx="1051819"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Extra Trees</a:t>
            </a:r>
          </a:p>
        </p:txBody>
      </p:sp>
      <p:sp>
        <p:nvSpPr>
          <p:cNvPr id="191" name="Text 12"/>
          <p:cNvSpPr txBox="1"/>
          <p:nvPr/>
        </p:nvSpPr>
        <p:spPr>
          <a:xfrm>
            <a:off x="3544847" y="3310294"/>
            <a:ext cx="385367" cy="310893"/>
          </a:xfrm>
          <a:prstGeom prst="rect">
            <a:avLst/>
          </a:prstGeom>
          <a:ln w="12700">
            <a:miter lim="400000"/>
          </a:ln>
        </p:spPr>
        <p:txBody>
          <a:bodyPr wrap="none" lIns="0" tIns="0" rIns="0" bIns="0">
            <a:spAutoFit/>
          </a:bodyPr>
          <a:lstStyle/>
          <a:p>
            <a:pPr>
              <a:lnSpc>
                <a:spcPts val="2600"/>
              </a:lnSpc>
              <a:defRPr sz="1600">
                <a:solidFill>
                  <a:srgbClr val="E5E0DF"/>
                </a:solidFill>
                <a:latin typeface="Overpass"/>
                <a:ea typeface="Overpass"/>
                <a:cs typeface="Overpass"/>
                <a:sym typeface="Overpass"/>
              </a:defRPr>
            </a:pPr>
          </a:p>
        </p:txBody>
      </p:sp>
      <p:sp>
        <p:nvSpPr>
          <p:cNvPr id="192" name="Text 13"/>
          <p:cNvSpPr txBox="1"/>
          <p:nvPr/>
        </p:nvSpPr>
        <p:spPr>
          <a:xfrm>
            <a:off x="6033730" y="3310294"/>
            <a:ext cx="701874"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96.13%</a:t>
            </a:r>
          </a:p>
        </p:txBody>
      </p:sp>
      <p:sp>
        <p:nvSpPr>
          <p:cNvPr id="193" name="Shape 14"/>
          <p:cNvSpPr/>
          <p:nvPr/>
        </p:nvSpPr>
        <p:spPr>
          <a:xfrm>
            <a:off x="837723" y="3787378"/>
            <a:ext cx="7467721" cy="612697"/>
          </a:xfrm>
          <a:prstGeom prst="rect">
            <a:avLst/>
          </a:prstGeom>
          <a:solidFill>
            <a:srgbClr val="000000">
              <a:alpha val="4000"/>
            </a:srgbClr>
          </a:solidFill>
          <a:ln w="12700">
            <a:miter lim="400000"/>
          </a:ln>
        </p:spPr>
        <p:txBody>
          <a:bodyPr lIns="45719" rIns="45719"/>
          <a:lstStyle/>
          <a:p>
            <a:pPr/>
          </a:p>
        </p:txBody>
      </p:sp>
      <p:sp>
        <p:nvSpPr>
          <p:cNvPr id="194" name="Text 15"/>
          <p:cNvSpPr txBox="1"/>
          <p:nvPr/>
        </p:nvSpPr>
        <p:spPr>
          <a:xfrm>
            <a:off x="1052154" y="3922990"/>
            <a:ext cx="881957"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b="1" sz="1600">
                <a:solidFill>
                  <a:srgbClr val="E5E0DF"/>
                </a:solidFill>
                <a:latin typeface="Overpass"/>
                <a:ea typeface="Overpass"/>
                <a:cs typeface="Overpass"/>
                <a:sym typeface="Overpass"/>
              </a:defRPr>
            </a:lvl1pPr>
          </a:lstStyle>
          <a:p>
            <a:pPr/>
            <a:r>
              <a:t>XGBoost</a:t>
            </a:r>
          </a:p>
        </p:txBody>
      </p:sp>
      <p:sp>
        <p:nvSpPr>
          <p:cNvPr id="195" name="Text 16"/>
          <p:cNvSpPr txBox="1"/>
          <p:nvPr/>
        </p:nvSpPr>
        <p:spPr>
          <a:xfrm>
            <a:off x="3544847" y="3922990"/>
            <a:ext cx="634208"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0.0072</a:t>
            </a:r>
          </a:p>
        </p:txBody>
      </p:sp>
      <p:sp>
        <p:nvSpPr>
          <p:cNvPr id="196" name="Text 17"/>
          <p:cNvSpPr txBox="1"/>
          <p:nvPr/>
        </p:nvSpPr>
        <p:spPr>
          <a:xfrm>
            <a:off x="6033730" y="3922990"/>
            <a:ext cx="701874"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b="1" sz="1600">
                <a:solidFill>
                  <a:srgbClr val="E5E0DF"/>
                </a:solidFill>
                <a:latin typeface="Overpass"/>
                <a:ea typeface="Overpass"/>
                <a:cs typeface="Overpass"/>
                <a:sym typeface="Overpass"/>
              </a:defRPr>
            </a:lvl1pPr>
          </a:lstStyle>
          <a:p>
            <a:pPr/>
            <a:r>
              <a:t>97.93%</a:t>
            </a:r>
          </a:p>
        </p:txBody>
      </p:sp>
      <p:sp>
        <p:nvSpPr>
          <p:cNvPr id="197" name="Shape 18"/>
          <p:cNvSpPr/>
          <p:nvPr/>
        </p:nvSpPr>
        <p:spPr>
          <a:xfrm>
            <a:off x="837723" y="4400074"/>
            <a:ext cx="7467721" cy="612697"/>
          </a:xfrm>
          <a:prstGeom prst="rect">
            <a:avLst/>
          </a:prstGeom>
          <a:solidFill>
            <a:srgbClr val="FFFFFF">
              <a:alpha val="4000"/>
            </a:srgbClr>
          </a:solidFill>
          <a:ln w="12700">
            <a:miter lim="400000"/>
          </a:ln>
        </p:spPr>
        <p:txBody>
          <a:bodyPr lIns="45719" rIns="45719"/>
          <a:lstStyle/>
          <a:p>
            <a:pPr/>
          </a:p>
        </p:txBody>
      </p:sp>
      <p:sp>
        <p:nvSpPr>
          <p:cNvPr id="198" name="Text 19"/>
          <p:cNvSpPr txBox="1"/>
          <p:nvPr/>
        </p:nvSpPr>
        <p:spPr>
          <a:xfrm>
            <a:off x="1052154" y="4535685"/>
            <a:ext cx="916187"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LightGBM</a:t>
            </a:r>
          </a:p>
        </p:txBody>
      </p:sp>
      <p:sp>
        <p:nvSpPr>
          <p:cNvPr id="199" name="Text 20"/>
          <p:cNvSpPr txBox="1"/>
          <p:nvPr/>
        </p:nvSpPr>
        <p:spPr>
          <a:xfrm>
            <a:off x="3544847" y="4535685"/>
            <a:ext cx="634208"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0.0075</a:t>
            </a:r>
          </a:p>
        </p:txBody>
      </p:sp>
      <p:sp>
        <p:nvSpPr>
          <p:cNvPr id="200" name="Text 21"/>
          <p:cNvSpPr txBox="1"/>
          <p:nvPr/>
        </p:nvSpPr>
        <p:spPr>
          <a:xfrm>
            <a:off x="6033730" y="4535685"/>
            <a:ext cx="701874"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96.18%</a:t>
            </a:r>
          </a:p>
        </p:txBody>
      </p:sp>
      <p:sp>
        <p:nvSpPr>
          <p:cNvPr id="201" name="Shape 22"/>
          <p:cNvSpPr/>
          <p:nvPr/>
        </p:nvSpPr>
        <p:spPr>
          <a:xfrm>
            <a:off x="837723" y="5012768"/>
            <a:ext cx="7467721" cy="612697"/>
          </a:xfrm>
          <a:prstGeom prst="rect">
            <a:avLst/>
          </a:prstGeom>
          <a:solidFill>
            <a:srgbClr val="000000">
              <a:alpha val="4000"/>
            </a:srgbClr>
          </a:solidFill>
          <a:ln w="12700">
            <a:miter lim="400000"/>
          </a:ln>
        </p:spPr>
        <p:txBody>
          <a:bodyPr lIns="45719" rIns="45719"/>
          <a:lstStyle/>
          <a:p>
            <a:pPr/>
          </a:p>
        </p:txBody>
      </p:sp>
      <p:sp>
        <p:nvSpPr>
          <p:cNvPr id="202" name="Text 23"/>
          <p:cNvSpPr txBox="1"/>
          <p:nvPr/>
        </p:nvSpPr>
        <p:spPr>
          <a:xfrm>
            <a:off x="1052154" y="5148381"/>
            <a:ext cx="915791"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b="1" sz="1600">
                <a:solidFill>
                  <a:srgbClr val="E5E0DF"/>
                </a:solidFill>
                <a:latin typeface="Overpass"/>
                <a:ea typeface="Overpass"/>
                <a:cs typeface="Overpass"/>
                <a:sym typeface="Overpass"/>
              </a:defRPr>
            </a:lvl1pPr>
          </a:lstStyle>
          <a:p>
            <a:pPr/>
            <a:r>
              <a:t>CatBoost</a:t>
            </a:r>
          </a:p>
        </p:txBody>
      </p:sp>
      <p:sp>
        <p:nvSpPr>
          <p:cNvPr id="203" name="Text 24"/>
          <p:cNvSpPr txBox="1"/>
          <p:nvPr/>
        </p:nvSpPr>
        <p:spPr>
          <a:xfrm>
            <a:off x="3544847" y="5148381"/>
            <a:ext cx="634208"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b="1" sz="1600">
                <a:solidFill>
                  <a:srgbClr val="E5E0DF"/>
                </a:solidFill>
                <a:latin typeface="Overpass"/>
                <a:ea typeface="Overpass"/>
                <a:cs typeface="Overpass"/>
                <a:sym typeface="Overpass"/>
              </a:defRPr>
            </a:lvl1pPr>
          </a:lstStyle>
          <a:p>
            <a:pPr/>
            <a:r>
              <a:t>0.0069</a:t>
            </a:r>
          </a:p>
        </p:txBody>
      </p:sp>
      <p:sp>
        <p:nvSpPr>
          <p:cNvPr id="204" name="Text 25"/>
          <p:cNvSpPr txBox="1"/>
          <p:nvPr/>
        </p:nvSpPr>
        <p:spPr>
          <a:xfrm>
            <a:off x="6033730" y="5148381"/>
            <a:ext cx="701874" cy="31089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sz="1600">
                <a:solidFill>
                  <a:srgbClr val="E5E0DF"/>
                </a:solidFill>
                <a:latin typeface="Overpass"/>
                <a:ea typeface="Overpass"/>
                <a:cs typeface="Overpass"/>
                <a:sym typeface="Overpass"/>
              </a:defRPr>
            </a:lvl1pPr>
          </a:lstStyle>
          <a:p>
            <a:pPr/>
            <a:r>
              <a:t>97.77%</a:t>
            </a:r>
          </a:p>
        </p:txBody>
      </p:sp>
      <p:sp>
        <p:nvSpPr>
          <p:cNvPr id="205" name="Text 26"/>
          <p:cNvSpPr txBox="1"/>
          <p:nvPr/>
        </p:nvSpPr>
        <p:spPr>
          <a:xfrm>
            <a:off x="830103" y="5873234"/>
            <a:ext cx="7483794" cy="16316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z="1600">
                <a:solidFill>
                  <a:srgbClr val="E5E0DF"/>
                </a:solidFill>
                <a:latin typeface="Overpass"/>
                <a:ea typeface="Overpass"/>
                <a:cs typeface="Overpass"/>
                <a:sym typeface="Overpass"/>
              </a:defRPr>
            </a:lvl1pPr>
          </a:lstStyle>
          <a:p>
            <a:pPr/>
            <a:r>
              <a:t>The performance metrics highlight the effectiveness of different models in both regression and classification tasks. XGBoost stands out in classification with an impressive accuracy of 97.93%, while CatBoost excels in regression with a low RMSE of 0.0069. These results emphasize the importance of model selection based on specific performance requirements.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ext 0"/>
          <p:cNvSpPr txBox="1"/>
          <p:nvPr/>
        </p:nvSpPr>
        <p:spPr>
          <a:xfrm>
            <a:off x="837723" y="1390650"/>
            <a:ext cx="6068391"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b="1" spc="-133" sz="4400">
                <a:solidFill>
                  <a:srgbClr val="FFFFFF"/>
                </a:solidFill>
                <a:latin typeface="Overpass Bold"/>
                <a:ea typeface="Overpass Bold"/>
                <a:cs typeface="Overpass Bold"/>
                <a:sym typeface="Overpass Bold"/>
              </a:defRPr>
            </a:lvl1pPr>
          </a:lstStyle>
          <a:p>
            <a:pPr/>
            <a:r>
              <a:t>Best Performing Models</a:t>
            </a:r>
          </a:p>
        </p:txBody>
      </p:sp>
      <p:sp>
        <p:nvSpPr>
          <p:cNvPr id="208" name="Text 1"/>
          <p:cNvSpPr txBox="1"/>
          <p:nvPr/>
        </p:nvSpPr>
        <p:spPr>
          <a:xfrm>
            <a:off x="837723" y="3081933"/>
            <a:ext cx="1449305"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67" sz="2200">
                <a:solidFill>
                  <a:srgbClr val="FFFFFF"/>
                </a:solidFill>
                <a:latin typeface="Overpass Bold"/>
                <a:ea typeface="Overpass Bold"/>
                <a:cs typeface="Overpass Bold"/>
                <a:sym typeface="Overpass Bold"/>
              </a:defRPr>
            </a:lvl1pPr>
          </a:lstStyle>
          <a:p>
            <a:pPr/>
            <a:r>
              <a:t>Regression</a:t>
            </a:r>
          </a:p>
        </p:txBody>
      </p:sp>
      <p:sp>
        <p:nvSpPr>
          <p:cNvPr id="209" name="Text 2"/>
          <p:cNvSpPr txBox="1"/>
          <p:nvPr/>
        </p:nvSpPr>
        <p:spPr>
          <a:xfrm>
            <a:off x="837723" y="3673197"/>
            <a:ext cx="3928588" cy="1119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E5E0DF"/>
                </a:solidFill>
                <a:latin typeface="Overpass"/>
                <a:ea typeface="Overpass"/>
                <a:cs typeface="Overpass"/>
                <a:sym typeface="Overpass"/>
              </a:defRPr>
            </a:lvl1pPr>
          </a:lstStyle>
          <a:p>
            <a:pPr/>
            <a:r>
              <a:t>CatBoost Regression (0.0069 RMSE) offers precise energy consumption predictions.</a:t>
            </a:r>
          </a:p>
        </p:txBody>
      </p:sp>
      <p:sp>
        <p:nvSpPr>
          <p:cNvPr id="210" name="Text 3"/>
          <p:cNvSpPr txBox="1"/>
          <p:nvPr/>
        </p:nvSpPr>
        <p:spPr>
          <a:xfrm>
            <a:off x="5357812" y="3081933"/>
            <a:ext cx="1710221"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67" sz="2200">
                <a:solidFill>
                  <a:srgbClr val="FFFFFF"/>
                </a:solidFill>
                <a:latin typeface="Overpass Bold"/>
                <a:ea typeface="Overpass Bold"/>
                <a:cs typeface="Overpass Bold"/>
                <a:sym typeface="Overpass Bold"/>
              </a:defRPr>
            </a:lvl1pPr>
          </a:lstStyle>
          <a:p>
            <a:pPr/>
            <a:r>
              <a:t>Classification</a:t>
            </a:r>
          </a:p>
        </p:txBody>
      </p:sp>
      <p:sp>
        <p:nvSpPr>
          <p:cNvPr id="211" name="Text 4"/>
          <p:cNvSpPr txBox="1"/>
          <p:nvPr/>
        </p:nvSpPr>
        <p:spPr>
          <a:xfrm>
            <a:off x="5357812" y="3673197"/>
            <a:ext cx="3928588" cy="1119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E5E0DF"/>
                </a:solidFill>
                <a:latin typeface="Overpass"/>
                <a:ea typeface="Overpass"/>
                <a:cs typeface="Overpass"/>
                <a:sym typeface="Overpass"/>
              </a:defRPr>
            </a:lvl1pPr>
          </a:lstStyle>
          <a:p>
            <a:pPr/>
            <a:r>
              <a:t>XGBoost Classification (97.93% Accuracy) excels in anomaly detection and fault prediction.</a:t>
            </a:r>
          </a:p>
        </p:txBody>
      </p:sp>
      <p:sp>
        <p:nvSpPr>
          <p:cNvPr id="212" name="Text 5"/>
          <p:cNvSpPr txBox="1"/>
          <p:nvPr/>
        </p:nvSpPr>
        <p:spPr>
          <a:xfrm>
            <a:off x="9877900" y="3081933"/>
            <a:ext cx="1498231"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pc="-67" sz="2200">
                <a:solidFill>
                  <a:srgbClr val="FFFFFF"/>
                </a:solidFill>
                <a:latin typeface="Overpass Bold"/>
                <a:ea typeface="Overpass Bold"/>
                <a:cs typeface="Overpass Bold"/>
                <a:sym typeface="Overpass Bold"/>
              </a:defRPr>
            </a:lvl1pPr>
          </a:lstStyle>
          <a:p>
            <a:pPr/>
            <a:r>
              <a:t>Time-Series</a:t>
            </a:r>
          </a:p>
        </p:txBody>
      </p:sp>
      <p:sp>
        <p:nvSpPr>
          <p:cNvPr id="213" name="Text 6"/>
          <p:cNvSpPr txBox="1"/>
          <p:nvPr/>
        </p:nvSpPr>
        <p:spPr>
          <a:xfrm>
            <a:off x="9877900" y="3673197"/>
            <a:ext cx="3928588" cy="1119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E5E0DF"/>
                </a:solidFill>
                <a:latin typeface="Overpass"/>
                <a:ea typeface="Overpass"/>
                <a:cs typeface="Overpass"/>
                <a:sym typeface="Overpass"/>
              </a:defRPr>
            </a:lvl1pPr>
          </a:lstStyle>
          <a:p>
            <a:pPr/>
            <a:r>
              <a:t>LSTM is utilized for real-time analysis of energy demand and supply patterns.</a:t>
            </a:r>
          </a:p>
        </p:txBody>
      </p:sp>
      <p:sp>
        <p:nvSpPr>
          <p:cNvPr id="214" name="Text 7"/>
          <p:cNvSpPr txBox="1"/>
          <p:nvPr/>
        </p:nvSpPr>
        <p:spPr>
          <a:xfrm>
            <a:off x="837724" y="5306853"/>
            <a:ext cx="12954952" cy="1500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E5E0DF"/>
                </a:solidFill>
                <a:latin typeface="Overpass"/>
                <a:ea typeface="Overpass"/>
                <a:cs typeface="Overpass"/>
                <a:sym typeface="Overpass"/>
              </a:defRPr>
            </a:lvl1pPr>
          </a:lstStyle>
          <a:p>
            <a:pPr/>
            <a:r>
              <a:t>CatBoost Regression provides unparalleled accuracy in predicting energy consumption, enabling proactive adjustments and efficient resource allocation. XGBoost Classification shines in identifying anomalies and predicting faults, ensuring minimal downtime and optimal performance. LSTM networks are critical for real-time analysis, allowing dynamic responses to changing energy demands and supply fluctuations.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Text 0"/>
          <p:cNvSpPr txBox="1"/>
          <p:nvPr/>
        </p:nvSpPr>
        <p:spPr>
          <a:xfrm>
            <a:off x="837723" y="783074"/>
            <a:ext cx="4964418" cy="61175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900"/>
              </a:lnSpc>
              <a:defRPr b="1" spc="-120" sz="3900">
                <a:solidFill>
                  <a:srgbClr val="FFFFFF"/>
                </a:solidFill>
                <a:latin typeface="Overpass Bold"/>
                <a:ea typeface="Overpass Bold"/>
                <a:cs typeface="Overpass Bold"/>
                <a:sym typeface="Overpass Bold"/>
              </a:defRPr>
            </a:lvl1pPr>
          </a:lstStyle>
          <a:p>
            <a:pPr/>
            <a:r>
              <a:t>Advantages of Models</a:t>
            </a:r>
          </a:p>
        </p:txBody>
      </p:sp>
      <p:sp>
        <p:nvSpPr>
          <p:cNvPr id="217" name="Text 1"/>
          <p:cNvSpPr txBox="1"/>
          <p:nvPr/>
        </p:nvSpPr>
        <p:spPr>
          <a:xfrm>
            <a:off x="3638704" y="2461616"/>
            <a:ext cx="1636123"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400"/>
              </a:lnSpc>
              <a:defRPr b="1" spc="-59" sz="1900">
                <a:solidFill>
                  <a:srgbClr val="E5E0DF"/>
                </a:solidFill>
                <a:latin typeface="Overpass Bold"/>
                <a:ea typeface="Overpass Bold"/>
                <a:cs typeface="Overpass Bold"/>
                <a:sym typeface="Overpass Bold"/>
              </a:defRPr>
            </a:lvl1pPr>
          </a:lstStyle>
          <a:p>
            <a:pPr/>
            <a:r>
              <a:t>Large Datasets</a:t>
            </a:r>
          </a:p>
        </p:txBody>
      </p:sp>
      <p:sp>
        <p:nvSpPr>
          <p:cNvPr id="218" name="Text 2"/>
          <p:cNvSpPr txBox="1"/>
          <p:nvPr/>
        </p:nvSpPr>
        <p:spPr>
          <a:xfrm>
            <a:off x="837723" y="2907625"/>
            <a:ext cx="4437103"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2700"/>
              </a:lnSpc>
              <a:defRPr sz="1600">
                <a:solidFill>
                  <a:srgbClr val="E5E0DF"/>
                </a:solidFill>
                <a:latin typeface="Overpass"/>
                <a:ea typeface="Overpass"/>
                <a:cs typeface="Overpass"/>
                <a:sym typeface="Overpass"/>
              </a:defRPr>
            </a:lvl1pPr>
          </a:lstStyle>
          <a:p>
            <a:pPr/>
            <a:r>
              <a:t>Models efficiently handle extensive energy datasets.</a:t>
            </a:r>
          </a:p>
        </p:txBody>
      </p:sp>
      <p:pic>
        <p:nvPicPr>
          <p:cNvPr id="219" name="Image 0" descr="Image 0"/>
          <p:cNvPicPr>
            <a:picLocks noChangeAspect="1"/>
          </p:cNvPicPr>
          <p:nvPr/>
        </p:nvPicPr>
        <p:blipFill>
          <a:blip r:embed="rId2">
            <a:extLst/>
          </a:blip>
          <a:stretch>
            <a:fillRect/>
          </a:stretch>
        </p:blipFill>
        <p:spPr>
          <a:xfrm>
            <a:off x="5274826" y="2089785"/>
            <a:ext cx="4080748" cy="4080748"/>
          </a:xfrm>
          <a:prstGeom prst="rect">
            <a:avLst/>
          </a:prstGeom>
          <a:ln w="12700">
            <a:miter lim="400000"/>
          </a:ln>
        </p:spPr>
      </p:pic>
      <p:pic>
        <p:nvPicPr>
          <p:cNvPr id="220" name="Image 1" descr="Image 1"/>
          <p:cNvPicPr>
            <a:picLocks noChangeAspect="1"/>
          </p:cNvPicPr>
          <p:nvPr/>
        </p:nvPicPr>
        <p:blipFill>
          <a:blip r:embed="rId3">
            <a:extLst/>
          </a:blip>
          <a:stretch>
            <a:fillRect/>
          </a:stretch>
        </p:blipFill>
        <p:spPr>
          <a:xfrm>
            <a:off x="6420623" y="3197721"/>
            <a:ext cx="302896" cy="378620"/>
          </a:xfrm>
          <a:prstGeom prst="rect">
            <a:avLst/>
          </a:prstGeom>
          <a:ln w="12700">
            <a:miter lim="400000"/>
          </a:ln>
        </p:spPr>
      </p:pic>
      <p:sp>
        <p:nvSpPr>
          <p:cNvPr id="221" name="Text 3"/>
          <p:cNvSpPr txBox="1"/>
          <p:nvPr/>
        </p:nvSpPr>
        <p:spPr>
          <a:xfrm>
            <a:off x="9355573" y="2461616"/>
            <a:ext cx="1662751"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pc="-59" sz="1900">
                <a:solidFill>
                  <a:srgbClr val="E5E0DF"/>
                </a:solidFill>
                <a:latin typeface="Overpass Bold"/>
                <a:ea typeface="Overpass Bold"/>
                <a:cs typeface="Overpass Bold"/>
                <a:sym typeface="Overpass Bold"/>
              </a:defRPr>
            </a:lvl1pPr>
          </a:lstStyle>
          <a:p>
            <a:pPr/>
            <a:r>
              <a:t>Mixed Features</a:t>
            </a:r>
          </a:p>
        </p:txBody>
      </p:sp>
      <p:sp>
        <p:nvSpPr>
          <p:cNvPr id="222" name="Text 4"/>
          <p:cNvSpPr txBox="1"/>
          <p:nvPr/>
        </p:nvSpPr>
        <p:spPr>
          <a:xfrm>
            <a:off x="9355573" y="2907625"/>
            <a:ext cx="4437103"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600">
                <a:solidFill>
                  <a:srgbClr val="E5E0DF"/>
                </a:solidFill>
                <a:latin typeface="Overpass"/>
                <a:ea typeface="Overpass"/>
                <a:cs typeface="Overpass"/>
                <a:sym typeface="Overpass"/>
              </a:defRPr>
            </a:lvl1pPr>
          </a:lstStyle>
          <a:p>
            <a:pPr/>
            <a:r>
              <a:t>Ability to process diverse data types for comprehensive analysis.</a:t>
            </a:r>
          </a:p>
        </p:txBody>
      </p:sp>
      <p:pic>
        <p:nvPicPr>
          <p:cNvPr id="223" name="Image 2" descr="Image 2"/>
          <p:cNvPicPr>
            <a:picLocks noChangeAspect="1"/>
          </p:cNvPicPr>
          <p:nvPr/>
        </p:nvPicPr>
        <p:blipFill>
          <a:blip r:embed="rId4">
            <a:extLst/>
          </a:blip>
          <a:stretch>
            <a:fillRect/>
          </a:stretch>
        </p:blipFill>
        <p:spPr>
          <a:xfrm>
            <a:off x="5274826" y="2089785"/>
            <a:ext cx="4080748" cy="4080748"/>
          </a:xfrm>
          <a:prstGeom prst="rect">
            <a:avLst/>
          </a:prstGeom>
          <a:ln w="12700">
            <a:miter lim="400000"/>
          </a:ln>
        </p:spPr>
      </p:pic>
      <p:pic>
        <p:nvPicPr>
          <p:cNvPr id="224" name="Image 3" descr="Image 3"/>
          <p:cNvPicPr>
            <a:picLocks noChangeAspect="1"/>
          </p:cNvPicPr>
          <p:nvPr/>
        </p:nvPicPr>
        <p:blipFill>
          <a:blip r:embed="rId5">
            <a:extLst/>
          </a:blip>
          <a:stretch>
            <a:fillRect/>
          </a:stretch>
        </p:blipFill>
        <p:spPr>
          <a:xfrm>
            <a:off x="7906642" y="3197721"/>
            <a:ext cx="302896" cy="378620"/>
          </a:xfrm>
          <a:prstGeom prst="rect">
            <a:avLst/>
          </a:prstGeom>
          <a:ln w="12700">
            <a:miter lim="400000"/>
          </a:ln>
        </p:spPr>
      </p:pic>
      <p:sp>
        <p:nvSpPr>
          <p:cNvPr id="225" name="Text 5"/>
          <p:cNvSpPr txBox="1"/>
          <p:nvPr/>
        </p:nvSpPr>
        <p:spPr>
          <a:xfrm>
            <a:off x="9355573" y="4663559"/>
            <a:ext cx="2160743" cy="2993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spc="-59" sz="1900">
                <a:solidFill>
                  <a:srgbClr val="E5E0DF"/>
                </a:solidFill>
                <a:latin typeface="Overpass Bold"/>
                <a:ea typeface="Overpass Bold"/>
                <a:cs typeface="Overpass Bold"/>
                <a:sym typeface="Overpass Bold"/>
              </a:defRPr>
            </a:lvl1pPr>
          </a:lstStyle>
          <a:p>
            <a:pPr/>
            <a:r>
              <a:t>Reduces Overfitting</a:t>
            </a:r>
          </a:p>
        </p:txBody>
      </p:sp>
      <p:sp>
        <p:nvSpPr>
          <p:cNvPr id="226" name="Text 6"/>
          <p:cNvSpPr txBox="1"/>
          <p:nvPr/>
        </p:nvSpPr>
        <p:spPr>
          <a:xfrm>
            <a:off x="9355573" y="5109567"/>
            <a:ext cx="4437103"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600">
                <a:solidFill>
                  <a:srgbClr val="E5E0DF"/>
                </a:solidFill>
                <a:latin typeface="Overpass"/>
                <a:ea typeface="Overpass"/>
                <a:cs typeface="Overpass"/>
                <a:sym typeface="Overpass"/>
              </a:defRPr>
            </a:lvl1pPr>
          </a:lstStyle>
          <a:p>
            <a:pPr/>
            <a:r>
              <a:t>Robust techniques prevent overfitting for reliable predictions.</a:t>
            </a:r>
          </a:p>
        </p:txBody>
      </p:sp>
      <p:pic>
        <p:nvPicPr>
          <p:cNvPr id="227" name="Image 4" descr="Image 4"/>
          <p:cNvPicPr>
            <a:picLocks noChangeAspect="1"/>
          </p:cNvPicPr>
          <p:nvPr/>
        </p:nvPicPr>
        <p:blipFill>
          <a:blip r:embed="rId6">
            <a:extLst/>
          </a:blip>
          <a:stretch>
            <a:fillRect/>
          </a:stretch>
        </p:blipFill>
        <p:spPr>
          <a:xfrm>
            <a:off x="5274826" y="2089785"/>
            <a:ext cx="4080748" cy="4080748"/>
          </a:xfrm>
          <a:prstGeom prst="rect">
            <a:avLst/>
          </a:prstGeom>
          <a:ln w="12700">
            <a:miter lim="400000"/>
          </a:ln>
        </p:spPr>
      </p:pic>
      <p:pic>
        <p:nvPicPr>
          <p:cNvPr id="228" name="Image 5" descr="Image 5"/>
          <p:cNvPicPr>
            <a:picLocks noChangeAspect="1"/>
          </p:cNvPicPr>
          <p:nvPr/>
        </p:nvPicPr>
        <p:blipFill>
          <a:blip r:embed="rId7">
            <a:extLst/>
          </a:blip>
          <a:stretch>
            <a:fillRect/>
          </a:stretch>
        </p:blipFill>
        <p:spPr>
          <a:xfrm>
            <a:off x="7906642" y="4683740"/>
            <a:ext cx="302896" cy="378620"/>
          </a:xfrm>
          <a:prstGeom prst="rect">
            <a:avLst/>
          </a:prstGeom>
          <a:ln w="12700">
            <a:miter lim="400000"/>
          </a:ln>
        </p:spPr>
      </p:pic>
      <p:sp>
        <p:nvSpPr>
          <p:cNvPr id="229" name="Text 7"/>
          <p:cNvSpPr txBox="1"/>
          <p:nvPr/>
        </p:nvSpPr>
        <p:spPr>
          <a:xfrm>
            <a:off x="3708024" y="4663559"/>
            <a:ext cx="1566803" cy="2993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400"/>
              </a:lnSpc>
              <a:defRPr b="1" spc="-59" sz="1900">
                <a:solidFill>
                  <a:srgbClr val="E5E0DF"/>
                </a:solidFill>
                <a:latin typeface="Overpass Bold"/>
                <a:ea typeface="Overpass Bold"/>
                <a:cs typeface="Overpass Bold"/>
                <a:sym typeface="Overpass Bold"/>
              </a:defRPr>
            </a:lvl1pPr>
          </a:lstStyle>
          <a:p>
            <a:pPr/>
            <a:r>
              <a:t>Interpretability</a:t>
            </a:r>
          </a:p>
        </p:txBody>
      </p:sp>
      <p:sp>
        <p:nvSpPr>
          <p:cNvPr id="230" name="Text 8"/>
          <p:cNvSpPr txBox="1"/>
          <p:nvPr/>
        </p:nvSpPr>
        <p:spPr>
          <a:xfrm>
            <a:off x="837723" y="5109567"/>
            <a:ext cx="4437103" cy="6639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2700"/>
              </a:lnSpc>
              <a:defRPr sz="1600">
                <a:solidFill>
                  <a:srgbClr val="E5E0DF"/>
                </a:solidFill>
                <a:latin typeface="Overpass"/>
                <a:ea typeface="Overpass"/>
                <a:cs typeface="Overpass"/>
                <a:sym typeface="Overpass"/>
              </a:defRPr>
            </a:lvl1pPr>
          </a:lstStyle>
          <a:p>
            <a:pPr/>
            <a:r>
              <a:t>Insights into model decisions for improved understanding.</a:t>
            </a:r>
          </a:p>
        </p:txBody>
      </p:sp>
      <p:pic>
        <p:nvPicPr>
          <p:cNvPr id="231" name="Image 6" descr="Image 6"/>
          <p:cNvPicPr>
            <a:picLocks noChangeAspect="1"/>
          </p:cNvPicPr>
          <p:nvPr/>
        </p:nvPicPr>
        <p:blipFill>
          <a:blip r:embed="rId8">
            <a:extLst/>
          </a:blip>
          <a:stretch>
            <a:fillRect/>
          </a:stretch>
        </p:blipFill>
        <p:spPr>
          <a:xfrm>
            <a:off x="5274826" y="2089785"/>
            <a:ext cx="4080748" cy="4080748"/>
          </a:xfrm>
          <a:prstGeom prst="rect">
            <a:avLst/>
          </a:prstGeom>
          <a:ln w="12700">
            <a:miter lim="400000"/>
          </a:ln>
        </p:spPr>
      </p:pic>
      <p:pic>
        <p:nvPicPr>
          <p:cNvPr id="232" name="Image 7" descr="Image 7"/>
          <p:cNvPicPr>
            <a:picLocks noChangeAspect="1"/>
          </p:cNvPicPr>
          <p:nvPr/>
        </p:nvPicPr>
        <p:blipFill>
          <a:blip r:embed="rId9">
            <a:extLst/>
          </a:blip>
          <a:stretch>
            <a:fillRect/>
          </a:stretch>
        </p:blipFill>
        <p:spPr>
          <a:xfrm>
            <a:off x="6420623" y="4683740"/>
            <a:ext cx="302896" cy="378620"/>
          </a:xfrm>
          <a:prstGeom prst="rect">
            <a:avLst/>
          </a:prstGeom>
          <a:ln w="12700">
            <a:miter lim="400000"/>
          </a:ln>
        </p:spPr>
      </p:pic>
      <p:sp>
        <p:nvSpPr>
          <p:cNvPr id="233" name="Text 9"/>
          <p:cNvSpPr txBox="1"/>
          <p:nvPr/>
        </p:nvSpPr>
        <p:spPr>
          <a:xfrm>
            <a:off x="837724" y="6412824"/>
            <a:ext cx="12954952" cy="10068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600">
                <a:solidFill>
                  <a:srgbClr val="E5E0DF"/>
                </a:solidFill>
                <a:latin typeface="Overpass"/>
                <a:ea typeface="Overpass"/>
                <a:cs typeface="Overpass"/>
                <a:sym typeface="Overpass"/>
              </a:defRPr>
            </a:lvl1pPr>
          </a:lstStyle>
          <a:p>
            <a:pPr/>
            <a:r>
              <a:t>These advantages facilitate more accurate predictions, better fault detection, and real-time grid stability assessment in energy optimization. These capabilities enable energy professionals to make informed decisions, optimize resource allocation, and ensure the reliability of energy systems.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236" name="Text 0"/>
          <p:cNvSpPr txBox="1"/>
          <p:nvPr/>
        </p:nvSpPr>
        <p:spPr>
          <a:xfrm>
            <a:off x="6324124" y="740925"/>
            <a:ext cx="2959416" cy="58558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700"/>
              </a:lnSpc>
              <a:defRPr b="1" spc="-113" sz="3700">
                <a:solidFill>
                  <a:srgbClr val="FFFFFF"/>
                </a:solidFill>
                <a:latin typeface="Overpass Bold"/>
                <a:ea typeface="Overpass Bold"/>
                <a:cs typeface="Overpass Bold"/>
                <a:sym typeface="Overpass Bold"/>
              </a:defRPr>
            </a:lvl1pPr>
          </a:lstStyle>
          <a:p>
            <a:pPr/>
            <a:r>
              <a:t>Future Trends</a:t>
            </a:r>
          </a:p>
        </p:txBody>
      </p:sp>
      <p:pic>
        <p:nvPicPr>
          <p:cNvPr id="237" name="Image 1" descr="Image 1"/>
          <p:cNvPicPr>
            <a:picLocks noChangeAspect="1"/>
          </p:cNvPicPr>
          <p:nvPr/>
        </p:nvPicPr>
        <p:blipFill>
          <a:blip r:embed="rId3">
            <a:extLst/>
          </a:blip>
          <a:stretch>
            <a:fillRect/>
          </a:stretch>
        </p:blipFill>
        <p:spPr>
          <a:xfrm>
            <a:off x="6324124" y="1644491"/>
            <a:ext cx="1017271" cy="1220749"/>
          </a:xfrm>
          <a:prstGeom prst="rect">
            <a:avLst/>
          </a:prstGeom>
          <a:ln w="12700">
            <a:miter lim="400000"/>
          </a:ln>
        </p:spPr>
      </p:pic>
      <p:sp>
        <p:nvSpPr>
          <p:cNvPr id="238" name="Text 1"/>
          <p:cNvSpPr txBox="1"/>
          <p:nvPr/>
        </p:nvSpPr>
        <p:spPr>
          <a:xfrm>
            <a:off x="7646551" y="1847850"/>
            <a:ext cx="1506404"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spc="-57">
                <a:solidFill>
                  <a:srgbClr val="E5E0DF"/>
                </a:solidFill>
                <a:latin typeface="Overpass Bold"/>
                <a:ea typeface="Overpass Bold"/>
                <a:cs typeface="Overpass Bold"/>
                <a:sym typeface="Overpass Bold"/>
              </a:defRPr>
            </a:lvl1pPr>
          </a:lstStyle>
          <a:p>
            <a:pPr/>
            <a:r>
              <a:t>Deep Learning</a:t>
            </a:r>
          </a:p>
        </p:txBody>
      </p:sp>
      <p:sp>
        <p:nvSpPr>
          <p:cNvPr id="239" name="Text 2"/>
          <p:cNvSpPr txBox="1"/>
          <p:nvPr/>
        </p:nvSpPr>
        <p:spPr>
          <a:xfrm>
            <a:off x="7646551" y="2269093"/>
            <a:ext cx="5570538" cy="3007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1600">
                <a:solidFill>
                  <a:srgbClr val="E5E0DF"/>
                </a:solidFill>
                <a:latin typeface="Overpass"/>
                <a:ea typeface="Overpass"/>
                <a:cs typeface="Overpass"/>
                <a:sym typeface="Overpass"/>
              </a:defRPr>
            </a:lvl1pPr>
          </a:lstStyle>
          <a:p>
            <a:pPr/>
            <a:r>
              <a:t>Enables advanced energy forecasting and anomaly detection.</a:t>
            </a:r>
          </a:p>
        </p:txBody>
      </p:sp>
      <p:pic>
        <p:nvPicPr>
          <p:cNvPr id="240" name="Image 2" descr="Image 2"/>
          <p:cNvPicPr>
            <a:picLocks noChangeAspect="1"/>
          </p:cNvPicPr>
          <p:nvPr/>
        </p:nvPicPr>
        <p:blipFill>
          <a:blip r:embed="rId4">
            <a:extLst/>
          </a:blip>
          <a:stretch>
            <a:fillRect/>
          </a:stretch>
        </p:blipFill>
        <p:spPr>
          <a:xfrm>
            <a:off x="6324124" y="2865239"/>
            <a:ext cx="1017271" cy="1220749"/>
          </a:xfrm>
          <a:prstGeom prst="rect">
            <a:avLst/>
          </a:prstGeom>
          <a:ln w="12700">
            <a:miter lim="400000"/>
          </a:ln>
        </p:spPr>
      </p:pic>
      <p:sp>
        <p:nvSpPr>
          <p:cNvPr id="241" name="Text 3"/>
          <p:cNvSpPr txBox="1"/>
          <p:nvPr/>
        </p:nvSpPr>
        <p:spPr>
          <a:xfrm>
            <a:off x="7646551" y="3068597"/>
            <a:ext cx="2482789" cy="286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spc="-57">
                <a:solidFill>
                  <a:srgbClr val="E5E0DF"/>
                </a:solidFill>
                <a:latin typeface="Overpass Bold"/>
                <a:ea typeface="Overpass Bold"/>
                <a:cs typeface="Overpass Bold"/>
                <a:sym typeface="Overpass Bold"/>
              </a:defRPr>
            </a:lvl1pPr>
          </a:lstStyle>
          <a:p>
            <a:pPr/>
            <a:r>
              <a:t>Reinforcement Learning</a:t>
            </a:r>
          </a:p>
        </p:txBody>
      </p:sp>
      <p:sp>
        <p:nvSpPr>
          <p:cNvPr id="242" name="Text 4"/>
          <p:cNvSpPr txBox="1"/>
          <p:nvPr/>
        </p:nvSpPr>
        <p:spPr>
          <a:xfrm>
            <a:off x="7646551" y="3489840"/>
            <a:ext cx="5547321" cy="3007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1600">
                <a:solidFill>
                  <a:srgbClr val="E5E0DF"/>
                </a:solidFill>
                <a:latin typeface="Overpass"/>
                <a:ea typeface="Overpass"/>
                <a:cs typeface="Overpass"/>
                <a:sym typeface="Overpass"/>
              </a:defRPr>
            </a:lvl1pPr>
          </a:lstStyle>
          <a:p>
            <a:pPr/>
            <a:r>
              <a:t>Supports dynamic energy management and grid optimization.</a:t>
            </a:r>
          </a:p>
        </p:txBody>
      </p:sp>
      <p:pic>
        <p:nvPicPr>
          <p:cNvPr id="243" name="Image 3" descr="Image 3"/>
          <p:cNvPicPr>
            <a:picLocks noChangeAspect="1"/>
          </p:cNvPicPr>
          <p:nvPr/>
        </p:nvPicPr>
        <p:blipFill>
          <a:blip r:embed="rId5">
            <a:extLst/>
          </a:blip>
          <a:stretch>
            <a:fillRect/>
          </a:stretch>
        </p:blipFill>
        <p:spPr>
          <a:xfrm>
            <a:off x="6324124" y="4085987"/>
            <a:ext cx="1017271" cy="1220748"/>
          </a:xfrm>
          <a:prstGeom prst="rect">
            <a:avLst/>
          </a:prstGeom>
          <a:ln w="12700">
            <a:miter lim="400000"/>
          </a:ln>
        </p:spPr>
      </p:pic>
      <p:sp>
        <p:nvSpPr>
          <p:cNvPr id="244" name="Text 5"/>
          <p:cNvSpPr txBox="1"/>
          <p:nvPr/>
        </p:nvSpPr>
        <p:spPr>
          <a:xfrm>
            <a:off x="7646551" y="4289345"/>
            <a:ext cx="1396122" cy="286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spc="-57">
                <a:solidFill>
                  <a:srgbClr val="E5E0DF"/>
                </a:solidFill>
                <a:latin typeface="Overpass Bold"/>
                <a:ea typeface="Overpass Bold"/>
                <a:cs typeface="Overpass Bold"/>
                <a:sym typeface="Overpass Bold"/>
              </a:defRPr>
            </a:lvl1pPr>
          </a:lstStyle>
          <a:p>
            <a:pPr/>
            <a:r>
              <a:t>Edge AI &amp; IoT</a:t>
            </a:r>
          </a:p>
        </p:txBody>
      </p:sp>
      <p:sp>
        <p:nvSpPr>
          <p:cNvPr id="245" name="Text 6"/>
          <p:cNvSpPr txBox="1"/>
          <p:nvPr/>
        </p:nvSpPr>
        <p:spPr>
          <a:xfrm>
            <a:off x="7646551" y="4710588"/>
            <a:ext cx="5512991" cy="3007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1600">
                <a:solidFill>
                  <a:srgbClr val="E5E0DF"/>
                </a:solidFill>
                <a:latin typeface="Overpass"/>
                <a:ea typeface="Overpass"/>
                <a:cs typeface="Overpass"/>
                <a:sym typeface="Overpass"/>
              </a:defRPr>
            </a:lvl1pPr>
          </a:lstStyle>
          <a:p>
            <a:pPr/>
            <a:r>
              <a:t>Facilitates real-time optimization and predictive maintenance.</a:t>
            </a:r>
          </a:p>
        </p:txBody>
      </p:sp>
      <p:sp>
        <p:nvSpPr>
          <p:cNvPr id="246" name="Text 7"/>
          <p:cNvSpPr txBox="1"/>
          <p:nvPr/>
        </p:nvSpPr>
        <p:spPr>
          <a:xfrm>
            <a:off x="6324124" y="5535572"/>
            <a:ext cx="7468552" cy="18882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1600">
                <a:solidFill>
                  <a:srgbClr val="E5E0DF"/>
                </a:solidFill>
                <a:latin typeface="Overpass"/>
                <a:ea typeface="Overpass"/>
                <a:cs typeface="Overpass"/>
                <a:sym typeface="Overpass"/>
              </a:defRPr>
            </a:lvl1pPr>
          </a:lstStyle>
          <a:p>
            <a:pPr/>
            <a:r>
              <a:t>The future of energy optimization lies in the continued advancement and integration of these cutting-edge technologies. Deep learning will refine forecasting accuracy, reinforcement learning will enable dynamic energy management, and edge AI with IoT will provide real-time optimization and predictive maintenance. Embracing these trends will drive the energy sector towards greater efficiency, sustainability, and resilience.</a:t>
            </a:r>
          </a:p>
        </p:txBody>
      </p:sp>
      <p:pic>
        <p:nvPicPr>
          <p:cNvPr id="247" name="Image 0" descr="Image 0"/>
          <p:cNvPicPr>
            <a:picLocks noChangeAspect="1"/>
          </p:cNvPicPr>
          <p:nvPr/>
        </p:nvPicPr>
        <p:blipFill>
          <a:blip r:embed="rId6">
            <a:extLst/>
          </a:blip>
          <a:stretch>
            <a:fillRect/>
          </a:stretch>
        </p:blipFill>
        <p:spPr>
          <a:xfrm>
            <a:off x="0" y="0"/>
            <a:ext cx="5486400" cy="82296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